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5020" r:id="rId4"/>
    <p:sldMasterId id="2147485610" r:id="rId5"/>
  </p:sldMasterIdLst>
  <p:notesMasterIdLst>
    <p:notesMasterId r:id="rId25"/>
  </p:notesMasterIdLst>
  <p:handoutMasterIdLst>
    <p:handoutMasterId r:id="rId26"/>
  </p:handoutMasterIdLst>
  <p:sldIdLst>
    <p:sldId id="532" r:id="rId6"/>
    <p:sldId id="563" r:id="rId7"/>
    <p:sldId id="564" r:id="rId8"/>
    <p:sldId id="565" r:id="rId9"/>
    <p:sldId id="566" r:id="rId10"/>
    <p:sldId id="567" r:id="rId11"/>
    <p:sldId id="568" r:id="rId12"/>
    <p:sldId id="538" r:id="rId13"/>
    <p:sldId id="569" r:id="rId14"/>
    <p:sldId id="570" r:id="rId15"/>
    <p:sldId id="571" r:id="rId16"/>
    <p:sldId id="572" r:id="rId17"/>
    <p:sldId id="573" r:id="rId18"/>
    <p:sldId id="575" r:id="rId19"/>
    <p:sldId id="576" r:id="rId20"/>
    <p:sldId id="578" r:id="rId21"/>
    <p:sldId id="581" r:id="rId22"/>
    <p:sldId id="580" r:id="rId23"/>
    <p:sldId id="550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n Santiago" initials="ES" lastIdx="1" clrIdx="0"/>
  <p:cmAuthor id="2" name="Evan Santiago" initials="ES [2]" lastIdx="1" clrIdx="1"/>
  <p:cmAuthor id="3" name="Evan Santiago" initials="ES [3]" lastIdx="1" clrIdx="2"/>
  <p:cmAuthor id="4" name="Evan Santiago" initials="ES [4]" lastIdx="1" clrIdx="3"/>
  <p:cmAuthor id="5" name="Evan Santiago" initials="ES [5]" lastIdx="1" clrIdx="4"/>
  <p:cmAuthor id="6" name="Evan Santiago" initials="ES [6]" lastIdx="1" clrIdx="5"/>
  <p:cmAuthor id="7" name="Evan Santiago" initials="ES [7]" lastIdx="1" clrIdx="6"/>
  <p:cmAuthor id="8" name="Evan Santiago" initials="ES [8]" lastIdx="1" clrIdx="7"/>
  <p:cmAuthor id="9" name="Evan Santiago" initials="ES [9]" lastIdx="1" clrIdx="8"/>
  <p:cmAuthor id="10" name="Evan Santiago" initials="ES [10]" lastIdx="1" clrIdx="9"/>
  <p:cmAuthor id="11" name="Evan Santiago" initials="ES [11]" lastIdx="1" clrIdx="10"/>
  <p:cmAuthor id="12" name="Evan Santiago" initials="ES [12]" lastIdx="1" clrIdx="11"/>
  <p:cmAuthor id="13" name="Evan Santiago" initials="ES [13]" lastIdx="1" clrIdx="12"/>
  <p:cmAuthor id="14" name="Evan Santiago" initials="ES [14]" lastIdx="1" clrIdx="13"/>
  <p:cmAuthor id="15" name="Evan Santiago" initials="ES [15]" lastIdx="1" clrIdx="14"/>
  <p:cmAuthor id="16" name="Evan Santiago" initials="ES [16]" lastIdx="1" clrIdx="15"/>
  <p:cmAuthor id="17" name="Evan Santiago" initials="ES [2] [2]" lastIdx="1" clrIdx="16"/>
  <p:cmAuthor id="18" name="Evan Santiago" initials="ES [4] [2]" lastIdx="1" clrIdx="17"/>
  <p:cmAuthor id="19" name="Evan Santiago" initials="ES [17]" lastIdx="1" clrIdx="18"/>
  <p:cmAuthor id="20" name="Evan Santiago" initials="ES [18]" lastIdx="1" clrIdx="19"/>
  <p:cmAuthor id="21" name="Evan Santiago" initials="ES [19]" lastIdx="1" clrIdx="20"/>
  <p:cmAuthor id="22" name="Evan Santiago" initials="ES [20]" lastIdx="1" clrIdx="21"/>
  <p:cmAuthor id="23" name="Evan Santiago" initials="ES [21]" lastIdx="1" clrIdx="22"/>
  <p:cmAuthor id="24" name="Evan Santiago" initials="ES [22]" lastIdx="1" clrIdx="23"/>
  <p:cmAuthor id="25" name="Evan Santiago" initials="ES [23]" lastIdx="1" clrIdx="24"/>
  <p:cmAuthor id="26" name="Evan Santiago" initials="ES [24]" lastIdx="1" clrIdx="25"/>
  <p:cmAuthor id="27" name="Evan Santiago" initials="ES [25]" lastIdx="1" clrIdx="26"/>
  <p:cmAuthor id="28" name="Evan Santiago" initials="ES [26]" lastIdx="1" clrIdx="27"/>
  <p:cmAuthor id="29" name="Evan Santiago" initials="ES [27]" lastIdx="1" clrIdx="28"/>
  <p:cmAuthor id="30" name="Michelle Pruett" initials="MP" lastIdx="28" clrIdx="29">
    <p:extLst>
      <p:ext uri="{19B8F6BF-5375-455C-9EA6-DF929625EA0E}">
        <p15:presenceInfo xmlns:p15="http://schemas.microsoft.com/office/powerpoint/2012/main" userId="S::m.pruett@criteo.com::605966d9-2380-4d0d-a878-d7d00c22c8d5" providerId="AD"/>
      </p:ext>
    </p:extLst>
  </p:cmAuthor>
  <p:cmAuthor id="31" name="Chris Mutsaerts" initials="CM" lastIdx="32" clrIdx="30">
    <p:extLst>
      <p:ext uri="{19B8F6BF-5375-455C-9EA6-DF929625EA0E}">
        <p15:presenceInfo xmlns:p15="http://schemas.microsoft.com/office/powerpoint/2012/main" userId="S::c.mutsaerts@criteo.com::f9922e34-64be-4d1b-85c7-8360449c253b" providerId="AD"/>
      </p:ext>
    </p:extLst>
  </p:cmAuthor>
  <p:cmAuthor id="32" name="Clemence Vermersch" initials="CV" lastIdx="8" clrIdx="31">
    <p:extLst>
      <p:ext uri="{19B8F6BF-5375-455C-9EA6-DF929625EA0E}">
        <p15:presenceInfo xmlns:p15="http://schemas.microsoft.com/office/powerpoint/2012/main" userId="S::c.vermersch@criteo.com::9b8bb81e-d49c-4a12-aca6-a02b6b149819" providerId="AD"/>
      </p:ext>
    </p:extLst>
  </p:cmAuthor>
  <p:cmAuthor id="33" name="Kelsey Wahl" initials="KW" lastIdx="43" clrIdx="32">
    <p:extLst>
      <p:ext uri="{19B8F6BF-5375-455C-9EA6-DF929625EA0E}">
        <p15:presenceInfo xmlns:p15="http://schemas.microsoft.com/office/powerpoint/2012/main" userId="S::k.wahl@criteo.com::271bd670-a98c-41ab-8469-e2663dca73f2" providerId="AD"/>
      </p:ext>
    </p:extLst>
  </p:cmAuthor>
  <p:cmAuthor id="34" name="Shruthi Chindalur" initials="SC" lastIdx="9" clrIdx="33">
    <p:extLst>
      <p:ext uri="{19B8F6BF-5375-455C-9EA6-DF929625EA0E}">
        <p15:presenceInfo xmlns:p15="http://schemas.microsoft.com/office/powerpoint/2012/main" userId="S::s.chindalur@criteo.com::e5692b37-a34e-424c-b78e-c6ed2e5902fa" providerId="AD"/>
      </p:ext>
    </p:extLst>
  </p:cmAuthor>
  <p:cmAuthor id="35" name="Edouard Lassalle" initials="EL" lastIdx="27" clrIdx="34">
    <p:extLst>
      <p:ext uri="{19B8F6BF-5375-455C-9EA6-DF929625EA0E}">
        <p15:presenceInfo xmlns:p15="http://schemas.microsoft.com/office/powerpoint/2012/main" userId="S::e.lassalle@criteo.com::ed98ae6a-d016-4d00-81c1-0a4a20fd8c02" providerId="AD"/>
      </p:ext>
    </p:extLst>
  </p:cmAuthor>
  <p:cmAuthor id="36" name="Brigette Kierulf" initials="BK" lastIdx="6" clrIdx="35">
    <p:extLst>
      <p:ext uri="{19B8F6BF-5375-455C-9EA6-DF929625EA0E}">
        <p15:presenceInfo xmlns:p15="http://schemas.microsoft.com/office/powerpoint/2012/main" userId="S::b.kierulf@criteo.com::99f2c1df-28f0-4c5b-aa75-7cb322e845c6" providerId="AD"/>
      </p:ext>
    </p:extLst>
  </p:cmAuthor>
  <p:cmAuthor id="37" name="Anthony Duong" initials="AD" lastIdx="8" clrIdx="36">
    <p:extLst>
      <p:ext uri="{19B8F6BF-5375-455C-9EA6-DF929625EA0E}">
        <p15:presenceInfo xmlns:p15="http://schemas.microsoft.com/office/powerpoint/2012/main" userId="S::a.duong@criteo.com::50407ffa-7af6-4b6d-a8a2-09882c24678e" providerId="AD"/>
      </p:ext>
    </p:extLst>
  </p:cmAuthor>
  <p:cmAuthor id="38" name="David Fox" initials="DF" lastIdx="6" clrIdx="37">
    <p:extLst>
      <p:ext uri="{19B8F6BF-5375-455C-9EA6-DF929625EA0E}">
        <p15:presenceInfo xmlns:p15="http://schemas.microsoft.com/office/powerpoint/2012/main" userId="S::d.fox@criteo.com::ece6ab5f-c9f3-4343-849f-f0318d8009c0" providerId="AD"/>
      </p:ext>
    </p:extLst>
  </p:cmAuthor>
  <p:cmAuthor id="39" name="Anthony Spano" initials="AS" lastIdx="5" clrIdx="38">
    <p:extLst>
      <p:ext uri="{19B8F6BF-5375-455C-9EA6-DF929625EA0E}">
        <p15:presenceInfo xmlns:p15="http://schemas.microsoft.com/office/powerpoint/2012/main" userId="S::a.spano@criteo.com::9f28d0c3-0045-4eee-8fa5-484003711c30" providerId="AD"/>
      </p:ext>
    </p:extLst>
  </p:cmAuthor>
  <p:cmAuthor id="40" name="Katie Travers" initials="KT" lastIdx="8" clrIdx="39">
    <p:extLst>
      <p:ext uri="{19B8F6BF-5375-455C-9EA6-DF929625EA0E}">
        <p15:presenceInfo xmlns:p15="http://schemas.microsoft.com/office/powerpoint/2012/main" userId="S::k.travers@criteo.com::5f319f14-7a58-44da-9bd2-90a490eb4f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1E1"/>
    <a:srgbClr val="FF8759"/>
    <a:srgbClr val="BCEFBE"/>
    <a:srgbClr val="9ED08B"/>
    <a:srgbClr val="FF6B33"/>
    <a:srgbClr val="B6F1A3"/>
    <a:srgbClr val="FE5000"/>
    <a:srgbClr val="E3B5D9"/>
    <a:srgbClr val="F5F7FC"/>
    <a:srgbClr val="D8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5781"/>
  </p:normalViewPr>
  <p:slideViewPr>
    <p:cSldViewPr snapToGrid="0">
      <p:cViewPr varScale="1">
        <p:scale>
          <a:sx n="88" d="100"/>
          <a:sy n="88" d="100"/>
        </p:scale>
        <p:origin x="176" y="560"/>
      </p:cViewPr>
      <p:guideLst/>
    </p:cSldViewPr>
  </p:slideViewPr>
  <p:outlineViewPr>
    <p:cViewPr>
      <p:scale>
        <a:sx n="60" d="100"/>
        <a:sy n="60" d="100"/>
      </p:scale>
      <p:origin x="-8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4680" y="11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2D38D-4F72-B941-81F4-83BED0C8DC92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EE349-B348-7544-9FFB-DE3C7BC26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83934-CEC7-004E-981B-C90106CE648B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4D1F2-5493-664C-9A78-84762AA9E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8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4D1F2-5493-664C-9A78-84762AA9E2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04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4D1F2-5493-664C-9A78-84762AA9E20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30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3926-DD8F-2057-9B0C-B82C8A62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27A0A2-48B0-CCC8-8E35-27B881F4AB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41280" y="6287935"/>
            <a:ext cx="1625466" cy="365125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F89BFC-D3BE-1FFB-20BB-E2585789E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1499" y="1177291"/>
            <a:ext cx="10736263" cy="403225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907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CC0B40-4A36-2CE4-D530-D0D546150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853458"/>
            <a:ext cx="7792937" cy="115108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85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56995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9B1C80B-AC57-2146-B025-507EBFF7A0A9}"/>
              </a:ext>
            </a:extLst>
          </p:cNvPr>
          <p:cNvSpPr/>
          <p:nvPr userDrawn="1"/>
        </p:nvSpPr>
        <p:spPr>
          <a:xfrm>
            <a:off x="-2093871" y="-2528040"/>
            <a:ext cx="11172092" cy="11172092"/>
          </a:xfrm>
          <a:prstGeom prst="ellipse">
            <a:avLst/>
          </a:prstGeom>
          <a:solidFill>
            <a:schemeClr val="bg1">
              <a:alpha val="4000"/>
            </a:schemeClr>
          </a:solidFill>
          <a:ln w="25400">
            <a:solidFill>
              <a:schemeClr val="tx2"/>
            </a:solidFill>
          </a:ln>
          <a:effectLst>
            <a:outerShdw blurRad="10668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9FD426-F029-032A-FFBE-E9110DC6D7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853458"/>
            <a:ext cx="5606949" cy="115108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85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753646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1" y="1821071"/>
            <a:ext cx="4748322" cy="3665330"/>
          </a:xfrm>
        </p:spPr>
        <p:txBody>
          <a:bodyPr lIns="0">
            <a:normAutofit/>
          </a:bodyPr>
          <a:lstStyle>
            <a:lvl1pPr algn="l">
              <a:defRPr sz="14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add body text</a:t>
            </a:r>
            <a:endParaRPr lang="en-GB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002E748-4569-48C4-91B7-B240276218F9}"/>
              </a:ext>
            </a:extLst>
          </p:cNvPr>
          <p:cNvSpPr txBox="1">
            <a:spLocks/>
          </p:cNvSpPr>
          <p:nvPr userDrawn="1"/>
        </p:nvSpPr>
        <p:spPr>
          <a:xfrm>
            <a:off x="186072" y="6214538"/>
            <a:ext cx="7560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0" i="0" dirty="0">
              <a:solidFill>
                <a:schemeClr val="tx1"/>
              </a:solidFill>
              <a:latin typeface="HurmeGeometricSans1 Regular" panose="020B0500020000000000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04F0C-F96B-D799-4CF8-C27119B1FB3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9248C2F9-630B-4EFD-0483-A31CDEE4AC8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14979" y="1821070"/>
            <a:ext cx="4748320" cy="3665330"/>
          </a:xfrm>
        </p:spPr>
        <p:txBody>
          <a:bodyPr lIns="0">
            <a:normAutofit/>
          </a:bodyPr>
          <a:lstStyle>
            <a:lvl1pPr algn="l">
              <a:defRPr sz="14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add body text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B1908DB-3EF0-3B33-C08E-88761684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3525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C6308A7-360B-7F47-3751-06BE00B78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10134642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5B364DC0-0ADA-2831-28BE-D8EF3CCF41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1" y="1821071"/>
            <a:ext cx="4748322" cy="3665330"/>
          </a:xfrm>
        </p:spPr>
        <p:txBody>
          <a:bodyPr lIns="0">
            <a:normAutofit/>
          </a:bodyPr>
          <a:lstStyle>
            <a:lvl1pPr algn="l">
              <a:defRPr sz="14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add body text</a:t>
            </a:r>
            <a:endParaRPr lang="en-GB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002E748-4569-48C4-91B7-B240276218F9}"/>
              </a:ext>
            </a:extLst>
          </p:cNvPr>
          <p:cNvSpPr txBox="1">
            <a:spLocks/>
          </p:cNvSpPr>
          <p:nvPr userDrawn="1"/>
        </p:nvSpPr>
        <p:spPr>
          <a:xfrm>
            <a:off x="186072" y="6214538"/>
            <a:ext cx="7560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0" i="0" dirty="0">
              <a:solidFill>
                <a:schemeClr val="tx1"/>
              </a:solidFill>
              <a:latin typeface="HurmeGeometricSans1 Regular" panose="020B0500020000000000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04F0C-F96B-D799-4CF8-C27119B1FB3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B1908DB-3EF0-3B33-C08E-88761684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6" y="571751"/>
            <a:ext cx="6445846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C6308A7-360B-7F47-3751-06BE00B78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6446557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5B364DC0-0ADA-2831-28BE-D8EF3CCF41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689FDD55-3114-8E72-2FA7-2AEC8AE93E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855" y="715877"/>
            <a:ext cx="2977807" cy="5692516"/>
          </a:xfrm>
          <a:prstGeom prst="rect">
            <a:avLst/>
          </a:prstGeom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0CFD38E-88E5-F80D-2DDE-5387D1057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20181" y="1009498"/>
            <a:ext cx="2300400" cy="5022000"/>
          </a:xfrm>
          <a:prstGeom prst="roundRect">
            <a:avLst>
              <a:gd name="adj" fmla="val 9226"/>
            </a:avLst>
          </a:prstGeom>
          <a:solidFill>
            <a:schemeClr val="bg1"/>
          </a:solidFill>
        </p:spPr>
        <p:txBody>
          <a:bodyPr anchor="ctr"/>
          <a:lstStyle>
            <a:lvl1pPr algn="ctr">
              <a:defRPr>
                <a:latin typeface="HurmeGeometricSans1 Regular" panose="020B0500020000000000" pitchFamily="34" charset="0"/>
              </a:defRPr>
            </a:lvl1pPr>
          </a:lstStyle>
          <a:p>
            <a:r>
              <a:rPr lang="en-US" dirty="0"/>
              <a:t>Screenshot Goes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0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1" y="1821071"/>
            <a:ext cx="4748322" cy="3665330"/>
          </a:xfrm>
        </p:spPr>
        <p:txBody>
          <a:bodyPr lIns="0">
            <a:normAutofit/>
          </a:bodyPr>
          <a:lstStyle>
            <a:lvl1pPr algn="l">
              <a:defRPr sz="14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add body text</a:t>
            </a:r>
            <a:endParaRPr lang="en-GB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002E748-4569-48C4-91B7-B240276218F9}"/>
              </a:ext>
            </a:extLst>
          </p:cNvPr>
          <p:cNvSpPr txBox="1">
            <a:spLocks/>
          </p:cNvSpPr>
          <p:nvPr userDrawn="1"/>
        </p:nvSpPr>
        <p:spPr>
          <a:xfrm>
            <a:off x="186072" y="6214538"/>
            <a:ext cx="7560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0" i="0" dirty="0">
              <a:solidFill>
                <a:schemeClr val="tx1"/>
              </a:solidFill>
              <a:latin typeface="HurmeGeometricSans1 Regular" panose="020B0500020000000000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04F0C-F96B-D799-4CF8-C27119B1FB3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B1908DB-3EF0-3B33-C08E-88761684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6" y="571751"/>
            <a:ext cx="6445846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C6308A7-360B-7F47-3751-06BE00B78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6446557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5B364DC0-0ADA-2831-28BE-D8EF3CCF41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42E21A1E-D6E4-614E-CE86-08E83925E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660" y="580449"/>
            <a:ext cx="4120117" cy="5652000"/>
          </a:xfrm>
          <a:prstGeom prst="rect">
            <a:avLst/>
          </a:prstGeom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0CA6444-D25F-E2F0-77CC-F748851236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12398" y="1243764"/>
            <a:ext cx="3186000" cy="4266000"/>
          </a:xfrm>
          <a:prstGeom prst="roundRect">
            <a:avLst>
              <a:gd name="adj" fmla="val 206"/>
            </a:avLst>
          </a:prstGeom>
          <a:solidFill>
            <a:schemeClr val="bg1"/>
          </a:solidFill>
        </p:spPr>
        <p:txBody>
          <a:bodyPr anchor="ctr"/>
          <a:lstStyle>
            <a:lvl1pPr algn="ctr">
              <a:defRPr>
                <a:latin typeface="HurmeGeometricSans1 Regular" panose="020B0500020000000000" pitchFamily="34" charset="0"/>
              </a:defRPr>
            </a:lvl1pPr>
          </a:lstStyle>
          <a:p>
            <a:r>
              <a:rPr lang="en-US" dirty="0"/>
              <a:t>Screenshot Goes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523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1" y="1821071"/>
            <a:ext cx="3848099" cy="3665330"/>
          </a:xfrm>
        </p:spPr>
        <p:txBody>
          <a:bodyPr lIns="0">
            <a:normAutofit/>
          </a:bodyPr>
          <a:lstStyle>
            <a:lvl1pPr algn="l">
              <a:defRPr sz="14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add body text</a:t>
            </a:r>
            <a:endParaRPr lang="en-GB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002E748-4569-48C4-91B7-B240276218F9}"/>
              </a:ext>
            </a:extLst>
          </p:cNvPr>
          <p:cNvSpPr txBox="1">
            <a:spLocks/>
          </p:cNvSpPr>
          <p:nvPr userDrawn="1"/>
        </p:nvSpPr>
        <p:spPr>
          <a:xfrm>
            <a:off x="186072" y="6214538"/>
            <a:ext cx="7560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0" i="0" dirty="0">
              <a:solidFill>
                <a:schemeClr val="tx1"/>
              </a:solidFill>
              <a:latin typeface="HurmeGeometricSans1 Regular" panose="020B0500020000000000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04F0C-F96B-D799-4CF8-C27119B1FB3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B1908DB-3EF0-3B33-C08E-887616847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6" y="571751"/>
            <a:ext cx="6445846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C6308A7-360B-7F47-3751-06BE00B78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6446557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5B364DC0-0ADA-2831-28BE-D8EF3CCF41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  <p:sp>
        <p:nvSpPr>
          <p:cNvPr id="3" name="Rectangle: Top Corners Rounded 27">
            <a:extLst>
              <a:ext uri="{FF2B5EF4-FFF2-40B4-BE49-F238E27FC236}">
                <a16:creationId xmlns:a16="http://schemas.microsoft.com/office/drawing/2014/main" id="{12DC253B-4F91-0C80-E182-78AC7A6699A8}"/>
              </a:ext>
            </a:extLst>
          </p:cNvPr>
          <p:cNvSpPr/>
          <p:nvPr userDrawn="1"/>
        </p:nvSpPr>
        <p:spPr>
          <a:xfrm>
            <a:off x="5036220" y="1991421"/>
            <a:ext cx="6570916" cy="3692106"/>
          </a:xfrm>
          <a:prstGeom prst="round2SameRect">
            <a:avLst>
              <a:gd name="adj1" fmla="val 0"/>
              <a:gd name="adj2" fmla="val 3852"/>
            </a:avLst>
          </a:prstGeom>
          <a:noFill/>
          <a:ln w="57150">
            <a:solidFill>
              <a:srgbClr val="EF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Top Corners Rounded 32">
            <a:extLst>
              <a:ext uri="{FF2B5EF4-FFF2-40B4-BE49-F238E27FC236}">
                <a16:creationId xmlns:a16="http://schemas.microsoft.com/office/drawing/2014/main" id="{D62A851D-7D7A-8A8B-9568-993F9F65A4E6}"/>
              </a:ext>
            </a:extLst>
          </p:cNvPr>
          <p:cNvSpPr/>
          <p:nvPr userDrawn="1"/>
        </p:nvSpPr>
        <p:spPr>
          <a:xfrm flipV="1">
            <a:off x="5036220" y="1633645"/>
            <a:ext cx="6570916" cy="357776"/>
          </a:xfrm>
          <a:prstGeom prst="round2SameRect">
            <a:avLst>
              <a:gd name="adj1" fmla="val 0"/>
              <a:gd name="adj2" fmla="val 46449"/>
            </a:avLst>
          </a:prstGeom>
          <a:solidFill>
            <a:srgbClr val="EFF0F0"/>
          </a:solidFill>
          <a:ln w="57150">
            <a:solidFill>
              <a:srgbClr val="EF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1DF8C3EB-BE7C-03C6-D761-12C4859A53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60246" y="2018706"/>
            <a:ext cx="6516000" cy="3646686"/>
          </a:xfrm>
          <a:prstGeom prst="round2SameRect">
            <a:avLst>
              <a:gd name="adj1" fmla="val 0"/>
              <a:gd name="adj2" fmla="val 4179"/>
            </a:avLst>
          </a:prstGeom>
          <a:solidFill>
            <a:schemeClr val="bg1"/>
          </a:solidFill>
        </p:spPr>
        <p:txBody>
          <a:bodyPr anchor="ctr"/>
          <a:lstStyle>
            <a:lvl1pPr algn="ctr">
              <a:defRPr>
                <a:latin typeface="HurmeGeometricSans1 Regular" panose="020B0500020000000000" pitchFamily="34" charset="0"/>
              </a:defRPr>
            </a:lvl1pPr>
          </a:lstStyle>
          <a:p>
            <a:r>
              <a:rPr lang="en-US" dirty="0"/>
              <a:t>Screenshot Goes Here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aphic 3">
            <a:extLst>
              <a:ext uri="{FF2B5EF4-FFF2-40B4-BE49-F238E27FC236}">
                <a16:creationId xmlns:a16="http://schemas.microsoft.com/office/drawing/2014/main" id="{89BACB0F-2721-6EBD-F0B1-889529C35973}"/>
              </a:ext>
            </a:extLst>
          </p:cNvPr>
          <p:cNvGrpSpPr/>
          <p:nvPr userDrawn="1"/>
        </p:nvGrpSpPr>
        <p:grpSpPr>
          <a:xfrm>
            <a:off x="5203790" y="1733693"/>
            <a:ext cx="6220769" cy="158602"/>
            <a:chOff x="814599" y="169497"/>
            <a:chExt cx="10538939" cy="268696"/>
          </a:xfrm>
          <a:solidFill>
            <a:srgbClr val="FFFFFF"/>
          </a:solidFill>
        </p:grpSpPr>
        <p:sp>
          <p:nvSpPr>
            <p:cNvPr id="11" name="Graphic 3">
              <a:extLst>
                <a:ext uri="{FF2B5EF4-FFF2-40B4-BE49-F238E27FC236}">
                  <a16:creationId xmlns:a16="http://schemas.microsoft.com/office/drawing/2014/main" id="{09079BA9-DF89-849C-5F37-2199E29060EE}"/>
                </a:ext>
              </a:extLst>
            </p:cNvPr>
            <p:cNvSpPr/>
            <p:nvPr/>
          </p:nvSpPr>
          <p:spPr>
            <a:xfrm>
              <a:off x="1478175" y="169497"/>
              <a:ext cx="9875363" cy="268696"/>
            </a:xfrm>
            <a:custGeom>
              <a:avLst/>
              <a:gdLst>
                <a:gd name="connsiteX0" fmla="*/ 9776946 w 9875363"/>
                <a:gd name="connsiteY0" fmla="*/ 268696 h 268696"/>
                <a:gd name="connsiteX1" fmla="*/ 98418 w 9875363"/>
                <a:gd name="connsiteY1" fmla="*/ 268696 h 268696"/>
                <a:gd name="connsiteX2" fmla="*/ 0 w 9875363"/>
                <a:gd name="connsiteY2" fmla="*/ 170278 h 268696"/>
                <a:gd name="connsiteX3" fmla="*/ 0 w 9875363"/>
                <a:gd name="connsiteY3" fmla="*/ 98418 h 268696"/>
                <a:gd name="connsiteX4" fmla="*/ 98418 w 9875363"/>
                <a:gd name="connsiteY4" fmla="*/ 0 h 268696"/>
                <a:gd name="connsiteX5" fmla="*/ 9776946 w 9875363"/>
                <a:gd name="connsiteY5" fmla="*/ 0 h 268696"/>
                <a:gd name="connsiteX6" fmla="*/ 9875364 w 9875363"/>
                <a:gd name="connsiteY6" fmla="*/ 98418 h 268696"/>
                <a:gd name="connsiteX7" fmla="*/ 9875364 w 9875363"/>
                <a:gd name="connsiteY7" fmla="*/ 170278 h 268696"/>
                <a:gd name="connsiteX8" fmla="*/ 9776946 w 9875363"/>
                <a:gd name="connsiteY8" fmla="*/ 268696 h 26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5363" h="268696">
                  <a:moveTo>
                    <a:pt x="9776946" y="268696"/>
                  </a:moveTo>
                  <a:lnTo>
                    <a:pt x="98418" y="268696"/>
                  </a:lnTo>
                  <a:cubicBezTo>
                    <a:pt x="44522" y="268696"/>
                    <a:pt x="0" y="224955"/>
                    <a:pt x="0" y="170278"/>
                  </a:cubicBezTo>
                  <a:lnTo>
                    <a:pt x="0" y="98418"/>
                  </a:lnTo>
                  <a:cubicBezTo>
                    <a:pt x="0" y="44522"/>
                    <a:pt x="43741" y="0"/>
                    <a:pt x="98418" y="0"/>
                  </a:cubicBezTo>
                  <a:lnTo>
                    <a:pt x="9776946" y="0"/>
                  </a:lnTo>
                  <a:cubicBezTo>
                    <a:pt x="9830842" y="0"/>
                    <a:pt x="9875364" y="43741"/>
                    <a:pt x="9875364" y="98418"/>
                  </a:cubicBezTo>
                  <a:lnTo>
                    <a:pt x="9875364" y="170278"/>
                  </a:lnTo>
                  <a:cubicBezTo>
                    <a:pt x="9874583" y="224955"/>
                    <a:pt x="9830842" y="268696"/>
                    <a:pt x="9776946" y="268696"/>
                  </a:cubicBezTo>
                  <a:close/>
                </a:path>
              </a:pathLst>
            </a:custGeom>
            <a:solidFill>
              <a:srgbClr val="FFFFFF"/>
            </a:solidFill>
            <a:ln w="78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grpSp>
          <p:nvGrpSpPr>
            <p:cNvPr id="12" name="Graphic 3">
              <a:extLst>
                <a:ext uri="{FF2B5EF4-FFF2-40B4-BE49-F238E27FC236}">
                  <a16:creationId xmlns:a16="http://schemas.microsoft.com/office/drawing/2014/main" id="{52027CDB-0242-D600-C09F-D8F8023C7179}"/>
                </a:ext>
              </a:extLst>
            </p:cNvPr>
            <p:cNvGrpSpPr/>
            <p:nvPr/>
          </p:nvGrpSpPr>
          <p:grpSpPr>
            <a:xfrm>
              <a:off x="814599" y="216012"/>
              <a:ext cx="542002" cy="175956"/>
              <a:chOff x="814599" y="216012"/>
              <a:chExt cx="542002" cy="175956"/>
            </a:xfrm>
            <a:solidFill>
              <a:srgbClr val="FFFFFF"/>
            </a:solidFill>
          </p:grpSpPr>
          <p:sp>
            <p:nvSpPr>
              <p:cNvPr id="14" name="Graphic 3">
                <a:extLst>
                  <a:ext uri="{FF2B5EF4-FFF2-40B4-BE49-F238E27FC236}">
                    <a16:creationId xmlns:a16="http://schemas.microsoft.com/office/drawing/2014/main" id="{6C6F35AE-BE84-DFB8-4C3D-C07A60C7CDC3}"/>
                  </a:ext>
                </a:extLst>
              </p:cNvPr>
              <p:cNvSpPr/>
              <p:nvPr/>
            </p:nvSpPr>
            <p:spPr>
              <a:xfrm rot="-2700000">
                <a:off x="1207078" y="241664"/>
                <a:ext cx="123411" cy="124973"/>
              </a:xfrm>
              <a:custGeom>
                <a:avLst/>
                <a:gdLst>
                  <a:gd name="connsiteX0" fmla="*/ 123412 w 123411"/>
                  <a:gd name="connsiteY0" fmla="*/ 62487 h 124973"/>
                  <a:gd name="connsiteX1" fmla="*/ 61706 w 123411"/>
                  <a:gd name="connsiteY1" fmla="*/ 124974 h 124973"/>
                  <a:gd name="connsiteX2" fmla="*/ 0 w 123411"/>
                  <a:gd name="connsiteY2" fmla="*/ 62487 h 124973"/>
                  <a:gd name="connsiteX3" fmla="*/ 61706 w 123411"/>
                  <a:gd name="connsiteY3" fmla="*/ 0 h 124973"/>
                  <a:gd name="connsiteX4" fmla="*/ 123412 w 123411"/>
                  <a:gd name="connsiteY4" fmla="*/ 62487 h 12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11" h="124973">
                    <a:moveTo>
                      <a:pt x="123412" y="62487"/>
                    </a:moveTo>
                    <a:cubicBezTo>
                      <a:pt x="123412" y="96997"/>
                      <a:pt x="95785" y="124974"/>
                      <a:pt x="61706" y="124974"/>
                    </a:cubicBezTo>
                    <a:cubicBezTo>
                      <a:pt x="27627" y="124974"/>
                      <a:pt x="0" y="96997"/>
                      <a:pt x="0" y="62487"/>
                    </a:cubicBezTo>
                    <a:cubicBezTo>
                      <a:pt x="0" y="27976"/>
                      <a:pt x="27627" y="0"/>
                      <a:pt x="61706" y="0"/>
                    </a:cubicBezTo>
                    <a:cubicBezTo>
                      <a:pt x="95785" y="0"/>
                      <a:pt x="123412" y="27976"/>
                      <a:pt x="123412" y="624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5" name="Graphic 3">
                <a:extLst>
                  <a:ext uri="{FF2B5EF4-FFF2-40B4-BE49-F238E27FC236}">
                    <a16:creationId xmlns:a16="http://schemas.microsoft.com/office/drawing/2014/main" id="{27192A46-F6AC-256F-9B99-E0FD24359AF8}"/>
                  </a:ext>
                </a:extLst>
              </p:cNvPr>
              <p:cNvSpPr/>
              <p:nvPr/>
            </p:nvSpPr>
            <p:spPr>
              <a:xfrm rot="-2700000">
                <a:off x="1024170" y="241343"/>
                <a:ext cx="123411" cy="124973"/>
              </a:xfrm>
              <a:custGeom>
                <a:avLst/>
                <a:gdLst>
                  <a:gd name="connsiteX0" fmla="*/ 123412 w 123411"/>
                  <a:gd name="connsiteY0" fmla="*/ 62487 h 124973"/>
                  <a:gd name="connsiteX1" fmla="*/ 61706 w 123411"/>
                  <a:gd name="connsiteY1" fmla="*/ 124974 h 124973"/>
                  <a:gd name="connsiteX2" fmla="*/ 0 w 123411"/>
                  <a:gd name="connsiteY2" fmla="*/ 62487 h 124973"/>
                  <a:gd name="connsiteX3" fmla="*/ 61706 w 123411"/>
                  <a:gd name="connsiteY3" fmla="*/ 0 h 124973"/>
                  <a:gd name="connsiteX4" fmla="*/ 123412 w 123411"/>
                  <a:gd name="connsiteY4" fmla="*/ 62487 h 12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11" h="124973">
                    <a:moveTo>
                      <a:pt x="123412" y="62487"/>
                    </a:moveTo>
                    <a:cubicBezTo>
                      <a:pt x="123412" y="96997"/>
                      <a:pt x="95785" y="124974"/>
                      <a:pt x="61706" y="124974"/>
                    </a:cubicBezTo>
                    <a:cubicBezTo>
                      <a:pt x="27627" y="124974"/>
                      <a:pt x="0" y="96997"/>
                      <a:pt x="0" y="62487"/>
                    </a:cubicBezTo>
                    <a:cubicBezTo>
                      <a:pt x="0" y="27976"/>
                      <a:pt x="27627" y="0"/>
                      <a:pt x="61706" y="0"/>
                    </a:cubicBezTo>
                    <a:cubicBezTo>
                      <a:pt x="95785" y="0"/>
                      <a:pt x="123412" y="27976"/>
                      <a:pt x="123412" y="624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6" name="Graphic 3">
                <a:extLst>
                  <a:ext uri="{FF2B5EF4-FFF2-40B4-BE49-F238E27FC236}">
                    <a16:creationId xmlns:a16="http://schemas.microsoft.com/office/drawing/2014/main" id="{BCDF7BC7-A998-997D-F130-7DFB1EF962A4}"/>
                  </a:ext>
                </a:extLst>
              </p:cNvPr>
              <p:cNvSpPr/>
              <p:nvPr/>
            </p:nvSpPr>
            <p:spPr>
              <a:xfrm rot="-2700000">
                <a:off x="840711" y="241573"/>
                <a:ext cx="123411" cy="124973"/>
              </a:xfrm>
              <a:custGeom>
                <a:avLst/>
                <a:gdLst>
                  <a:gd name="connsiteX0" fmla="*/ 123412 w 123411"/>
                  <a:gd name="connsiteY0" fmla="*/ 62487 h 124973"/>
                  <a:gd name="connsiteX1" fmla="*/ 61706 w 123411"/>
                  <a:gd name="connsiteY1" fmla="*/ 124974 h 124973"/>
                  <a:gd name="connsiteX2" fmla="*/ 0 w 123411"/>
                  <a:gd name="connsiteY2" fmla="*/ 62487 h 124973"/>
                  <a:gd name="connsiteX3" fmla="*/ 61706 w 123411"/>
                  <a:gd name="connsiteY3" fmla="*/ 0 h 124973"/>
                  <a:gd name="connsiteX4" fmla="*/ 123412 w 123411"/>
                  <a:gd name="connsiteY4" fmla="*/ 62487 h 12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11" h="124973">
                    <a:moveTo>
                      <a:pt x="123412" y="62487"/>
                    </a:moveTo>
                    <a:cubicBezTo>
                      <a:pt x="123412" y="96997"/>
                      <a:pt x="95785" y="124974"/>
                      <a:pt x="61706" y="124974"/>
                    </a:cubicBezTo>
                    <a:cubicBezTo>
                      <a:pt x="27627" y="124974"/>
                      <a:pt x="0" y="96997"/>
                      <a:pt x="0" y="62487"/>
                    </a:cubicBezTo>
                    <a:cubicBezTo>
                      <a:pt x="0" y="27976"/>
                      <a:pt x="27627" y="0"/>
                      <a:pt x="61706" y="0"/>
                    </a:cubicBezTo>
                    <a:cubicBezTo>
                      <a:pt x="95785" y="0"/>
                      <a:pt x="123412" y="27976"/>
                      <a:pt x="123412" y="624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288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Copy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2ABAD7-2DDF-E357-F8EA-12A9503FC1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18338" y="-49237"/>
            <a:ext cx="5173662" cy="6297637"/>
          </a:xfrm>
          <a:custGeom>
            <a:avLst/>
            <a:gdLst>
              <a:gd name="connsiteX0" fmla="*/ 0 w 5555894"/>
              <a:gd name="connsiteY0" fmla="*/ 0 h 6858000"/>
              <a:gd name="connsiteX1" fmla="*/ 299 w 5555894"/>
              <a:gd name="connsiteY1" fmla="*/ 0 h 6858000"/>
              <a:gd name="connsiteX2" fmla="*/ 5173662 w 5555894"/>
              <a:gd name="connsiteY2" fmla="*/ 0 h 6858000"/>
              <a:gd name="connsiteX3" fmla="*/ 5555894 w 5555894"/>
              <a:gd name="connsiteY3" fmla="*/ 0 h 6858000"/>
              <a:gd name="connsiteX4" fmla="*/ 5555894 w 5555894"/>
              <a:gd name="connsiteY4" fmla="*/ 6857999 h 6858000"/>
              <a:gd name="connsiteX5" fmla="*/ 5173662 w 5555894"/>
              <a:gd name="connsiteY5" fmla="*/ 6857999 h 6858000"/>
              <a:gd name="connsiteX6" fmla="*/ 5173662 w 5555894"/>
              <a:gd name="connsiteY6" fmla="*/ 6858000 h 6858000"/>
              <a:gd name="connsiteX7" fmla="*/ 0 w 55558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5894" h="6858000">
                <a:moveTo>
                  <a:pt x="0" y="0"/>
                </a:moveTo>
                <a:lnTo>
                  <a:pt x="299" y="0"/>
                </a:lnTo>
                <a:lnTo>
                  <a:pt x="5173662" y="0"/>
                </a:lnTo>
                <a:lnTo>
                  <a:pt x="5555894" y="0"/>
                </a:lnTo>
                <a:lnTo>
                  <a:pt x="5555894" y="6857999"/>
                </a:lnTo>
                <a:lnTo>
                  <a:pt x="5173662" y="6857999"/>
                </a:lnTo>
                <a:lnTo>
                  <a:pt x="51736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0" y="1838671"/>
            <a:ext cx="5528618" cy="3647729"/>
          </a:xfrm>
        </p:spPr>
        <p:txBody>
          <a:bodyPr lIns="0">
            <a:normAutofit/>
          </a:bodyPr>
          <a:lstStyle>
            <a:lvl1pPr algn="l">
              <a:defRPr sz="14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add body text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20472B8-2D8B-F2A2-690C-EAC8288E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5555607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EE24E45-7775-6609-56BD-5A6E1D2914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5556219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9F76C-4AEA-1831-439C-4D3AB9A8EE1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ED5688A-3278-317F-3AD7-76F4654990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749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Points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2ABAD7-2DDF-E357-F8EA-12A9503FC1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18338" y="-43417"/>
            <a:ext cx="5173662" cy="6291817"/>
          </a:xfrm>
          <a:custGeom>
            <a:avLst/>
            <a:gdLst>
              <a:gd name="connsiteX0" fmla="*/ 0 w 5555894"/>
              <a:gd name="connsiteY0" fmla="*/ 0 h 6858000"/>
              <a:gd name="connsiteX1" fmla="*/ 299 w 5555894"/>
              <a:gd name="connsiteY1" fmla="*/ 0 h 6858000"/>
              <a:gd name="connsiteX2" fmla="*/ 5173662 w 5555894"/>
              <a:gd name="connsiteY2" fmla="*/ 0 h 6858000"/>
              <a:gd name="connsiteX3" fmla="*/ 5555894 w 5555894"/>
              <a:gd name="connsiteY3" fmla="*/ 0 h 6858000"/>
              <a:gd name="connsiteX4" fmla="*/ 5555894 w 5555894"/>
              <a:gd name="connsiteY4" fmla="*/ 6857999 h 6858000"/>
              <a:gd name="connsiteX5" fmla="*/ 5173662 w 5555894"/>
              <a:gd name="connsiteY5" fmla="*/ 6857999 h 6858000"/>
              <a:gd name="connsiteX6" fmla="*/ 5173662 w 5555894"/>
              <a:gd name="connsiteY6" fmla="*/ 6858000 h 6858000"/>
              <a:gd name="connsiteX7" fmla="*/ 0 w 55558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5894" h="6858000">
                <a:moveTo>
                  <a:pt x="0" y="0"/>
                </a:moveTo>
                <a:lnTo>
                  <a:pt x="299" y="0"/>
                </a:lnTo>
                <a:lnTo>
                  <a:pt x="5173662" y="0"/>
                </a:lnTo>
                <a:lnTo>
                  <a:pt x="5555894" y="0"/>
                </a:lnTo>
                <a:lnTo>
                  <a:pt x="5555894" y="6857999"/>
                </a:lnTo>
                <a:lnTo>
                  <a:pt x="5173662" y="6857999"/>
                </a:lnTo>
                <a:lnTo>
                  <a:pt x="51736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0" y="1838671"/>
            <a:ext cx="5528618" cy="3647729"/>
          </a:xfrm>
        </p:spPr>
        <p:txBody>
          <a:bodyPr lIns="0">
            <a:normAutofit/>
          </a:bodyPr>
          <a:lstStyle>
            <a:lvl1pPr marL="285750" marR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 sz="14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  <a:p>
            <a:pPr marL="285750" marR="0" lvl="0" indent="-285750" algn="l" defTabSz="914377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135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Lorem ipsum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20472B8-2D8B-F2A2-690C-EAC8288E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5555607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EE24E45-7775-6609-56BD-5A6E1D2914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5556219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23FBC7-D7AB-3B09-CC8B-3324C072630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26BA91DD-B96F-B345-EA92-16F8BD173A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861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Header_and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B112-9FB1-44E5-9BFE-044CFDF0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002E748-4569-48C4-91B7-B240276218F9}"/>
              </a:ext>
            </a:extLst>
          </p:cNvPr>
          <p:cNvSpPr txBox="1">
            <a:spLocks/>
          </p:cNvSpPr>
          <p:nvPr userDrawn="1"/>
        </p:nvSpPr>
        <p:spPr>
          <a:xfrm>
            <a:off x="186072" y="6214538"/>
            <a:ext cx="7560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0" i="0" dirty="0">
              <a:solidFill>
                <a:schemeClr val="tx1"/>
              </a:solidFill>
              <a:latin typeface="HurmeGeometricSans1 Regular" panose="020B0500020000000000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433C8-1699-3AF4-D66D-FE3A292D22F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43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7D63AE6-0153-9CCE-0A16-1D5834515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731122"/>
            <a:ext cx="5743575" cy="99514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60C99AD-CDAB-D5C8-2652-9DFBC5F9B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3849120"/>
            <a:ext cx="5743575" cy="817406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1" i="0">
                <a:latin typeface="HurmeGeometricSans1 SemiBold" panose="020B0500020000000000" pitchFamily="34" charset="77"/>
              </a:defRPr>
            </a:lvl1pPr>
          </a:lstStyle>
          <a:p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62700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B112-9FB1-44E5-9BFE-044CFDF0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415EA9-8BD7-4213-B203-42A2FB09A2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10135716" cy="354045"/>
          </a:xfrm>
        </p:spPr>
        <p:txBody>
          <a:bodyPr lIns="0" tIns="0" rIns="0" bIns="0"/>
          <a:lstStyle>
            <a:lvl1pPr algn="l">
              <a:defRPr sz="2150"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1" y="1821070"/>
            <a:ext cx="10134598" cy="3665330"/>
          </a:xfrm>
        </p:spPr>
        <p:txBody>
          <a:bodyPr lIns="0">
            <a:normAutofit/>
          </a:bodyPr>
          <a:lstStyle>
            <a:lvl1pPr algn="l">
              <a:defRPr sz="18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add body text</a:t>
            </a:r>
            <a:endParaRPr lang="en-GB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9CA5A749-CA86-861E-1ABD-CE3B9A23CF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BA69BC9-389E-37CE-EE98-9154A923A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65664" y="6287935"/>
            <a:ext cx="1601082" cy="365125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11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you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49AD9CD-265A-D8F6-6E98-99D313881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731122"/>
            <a:ext cx="5743575" cy="99514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F127DED-6476-B1CE-C271-9026429F1A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3849120"/>
            <a:ext cx="5743575" cy="817406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1" i="0">
                <a:latin typeface="HurmeGeometricSans1 SemiBold" panose="020B0500020000000000" pitchFamily="34" charset="77"/>
              </a:defRPr>
            </a:lvl1pPr>
          </a:lstStyle>
          <a:p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1354449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D0DD44-5864-8EE0-93BE-5D6F092A31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731122"/>
            <a:ext cx="5743575" cy="99514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F152721-2922-6D19-D29F-5314C6FA84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3849120"/>
            <a:ext cx="5743575" cy="817406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1" i="0">
                <a:solidFill>
                  <a:schemeClr val="bg1"/>
                </a:solidFill>
                <a:latin typeface="HurmeGeometricSans1 SemiBold" panose="020B0500020000000000" pitchFamily="34" charset="77"/>
              </a:defRPr>
            </a:lvl1pPr>
          </a:lstStyle>
          <a:p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997715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7855-DEAD-E94A-ADB1-5A88DE8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389746"/>
            <a:ext cx="6855412" cy="133652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here to add headline/title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5FBDF2-41DF-0592-5628-F9B0A10E7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199439"/>
            <a:ext cx="6855412" cy="341880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0" i="0">
                <a:latin typeface="HurmeGeometricSans1 Regular" panose="020B050002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Presenter Title</a:t>
            </a:r>
            <a:endParaRPr lang="en-US" b="0" dirty="0">
              <a:latin typeface="HurmeGeometricSans1 Regular" panose="020B0500020000000000" pitchFamily="34" charset="77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20A13D8-D727-7460-DE20-FDA7A0E1B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3857559"/>
            <a:ext cx="6845300" cy="341880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0" i="0">
                <a:latin typeface="HurmeGeometricSans1 SemiBold" panose="020B050002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Presenter Name</a:t>
            </a:r>
            <a:endParaRPr lang="en-US" b="0" dirty="0">
              <a:latin typeface="HurmeGeometricSans1 Regular" panose="020B0500020000000000" pitchFamily="34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60EE8B-B08B-2DFD-4979-17E55E61FA97}"/>
              </a:ext>
            </a:extLst>
          </p:cNvPr>
          <p:cNvSpPr/>
          <p:nvPr userDrawn="1"/>
        </p:nvSpPr>
        <p:spPr>
          <a:xfrm>
            <a:off x="-2093871" y="-2528040"/>
            <a:ext cx="11172092" cy="11172092"/>
          </a:xfrm>
          <a:prstGeom prst="ellipse">
            <a:avLst/>
          </a:prstGeom>
          <a:solidFill>
            <a:schemeClr val="bg1">
              <a:alpha val="4000"/>
            </a:schemeClr>
          </a:solidFill>
          <a:ln w="25400">
            <a:solidFill>
              <a:schemeClr val="tx2"/>
            </a:solidFill>
          </a:ln>
          <a:effectLst>
            <a:outerShdw blurRad="10668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85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you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49AD9CD-265A-D8F6-6E98-99D313881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731122"/>
            <a:ext cx="5743575" cy="99514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F127DED-6476-B1CE-C271-9026429F1A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3849120"/>
            <a:ext cx="5743575" cy="817406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1" i="0">
                <a:latin typeface="HurmeGeometricSans1 SemiBold" panose="020B0500020000000000" pitchFamily="34" charset="77"/>
              </a:defRPr>
            </a:lvl1pPr>
          </a:lstStyle>
          <a:p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17597420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9B1C80B-AC57-2146-B025-507EBFF7A0A9}"/>
              </a:ext>
            </a:extLst>
          </p:cNvPr>
          <p:cNvSpPr/>
          <p:nvPr userDrawn="1"/>
        </p:nvSpPr>
        <p:spPr>
          <a:xfrm>
            <a:off x="-2093871" y="-2528040"/>
            <a:ext cx="11172092" cy="11172092"/>
          </a:xfrm>
          <a:prstGeom prst="ellipse">
            <a:avLst/>
          </a:prstGeom>
          <a:solidFill>
            <a:schemeClr val="bg1">
              <a:alpha val="4000"/>
            </a:schemeClr>
          </a:solidFill>
          <a:ln w="25400">
            <a:solidFill>
              <a:schemeClr val="tx2"/>
            </a:solidFill>
          </a:ln>
          <a:effectLst>
            <a:outerShdw blurRad="10668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07855-DEAD-E94A-ADB1-5A88DE8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389746"/>
            <a:ext cx="6855412" cy="133652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here to add headline/title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5FBDF2-41DF-0592-5628-F9B0A10E7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199439"/>
            <a:ext cx="6855412" cy="341880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0" i="0">
                <a:latin typeface="HurmeGeometricSans1 Regular" panose="020B050002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Presenter Title</a:t>
            </a:r>
            <a:endParaRPr lang="en-US" b="0" dirty="0">
              <a:latin typeface="HurmeGeometricSans1 Regular" panose="020B0500020000000000" pitchFamily="34" charset="77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20A13D8-D727-7460-DE20-FDA7A0E1B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3857559"/>
            <a:ext cx="6845300" cy="341880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0" i="0">
                <a:latin typeface="HurmeGeometricSans1 SemiBold" panose="020B050002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Presenter Name</a:t>
            </a:r>
            <a:endParaRPr lang="en-US" b="0" dirty="0">
              <a:latin typeface="HurmeGeometricSans1 Regular" panose="020B050002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6577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_Body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B112-9FB1-44E5-9BFE-044CFDF0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415EA9-8BD7-4213-B203-42A2FB09A2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10135716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1" y="1821070"/>
            <a:ext cx="10134598" cy="3665330"/>
          </a:xfrm>
        </p:spPr>
        <p:txBody>
          <a:bodyPr lIns="0">
            <a:normAutofit/>
          </a:bodyPr>
          <a:lstStyle>
            <a:lvl1pPr algn="l">
              <a:defRPr sz="18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add body text</a:t>
            </a:r>
            <a:endParaRPr lang="en-GB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002E748-4569-48C4-91B7-B240276218F9}"/>
              </a:ext>
            </a:extLst>
          </p:cNvPr>
          <p:cNvSpPr txBox="1">
            <a:spLocks/>
          </p:cNvSpPr>
          <p:nvPr userDrawn="1"/>
        </p:nvSpPr>
        <p:spPr>
          <a:xfrm>
            <a:off x="186072" y="6214538"/>
            <a:ext cx="7560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0" i="0" dirty="0">
              <a:solidFill>
                <a:schemeClr val="tx1"/>
              </a:solidFill>
              <a:latin typeface="HurmeGeometricSans1 Regular" panose="020B0500020000000000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433C8-1699-3AF4-D66D-FE3A292D22F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9CA5A749-CA86-861E-1ABD-CE3B9A23CF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09582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hankyou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49AD9CD-265A-D8F6-6E98-99D313881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731122"/>
            <a:ext cx="5743575" cy="995144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F127DED-6476-B1CE-C271-9026429F1A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3849120"/>
            <a:ext cx="5743575" cy="817406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1" i="0">
                <a:latin typeface="HurmeGeometricSans1 SemiBold" panose="020B0500020000000000" pitchFamily="34" charset="77"/>
              </a:defRPr>
            </a:lvl1pPr>
          </a:lstStyle>
          <a:p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3184761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9B1C80B-AC57-2146-B025-507EBFF7A0A9}"/>
              </a:ext>
            </a:extLst>
          </p:cNvPr>
          <p:cNvSpPr/>
          <p:nvPr userDrawn="1"/>
        </p:nvSpPr>
        <p:spPr>
          <a:xfrm>
            <a:off x="-2093871" y="-2528040"/>
            <a:ext cx="11172092" cy="11172092"/>
          </a:xfrm>
          <a:prstGeom prst="ellipse">
            <a:avLst/>
          </a:prstGeom>
          <a:solidFill>
            <a:schemeClr val="bg1">
              <a:alpha val="4000"/>
            </a:schemeClr>
          </a:solidFill>
          <a:ln w="25400">
            <a:solidFill>
              <a:schemeClr val="tx2"/>
            </a:solidFill>
          </a:ln>
          <a:effectLst>
            <a:outerShdw blurRad="10668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07855-DEAD-E94A-ADB1-5A88DE8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389746"/>
            <a:ext cx="6855412" cy="133652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here to add headline/title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5FBDF2-41DF-0592-5628-F9B0A10E7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199439"/>
            <a:ext cx="6855412" cy="341880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0" i="0">
                <a:latin typeface="HurmeGeometricSans1 Regular" panose="020B050002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Presenter Title</a:t>
            </a:r>
            <a:endParaRPr lang="en-US" b="0" dirty="0">
              <a:latin typeface="HurmeGeometricSans1 Regular" panose="020B0500020000000000" pitchFamily="34" charset="77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20A13D8-D727-7460-DE20-FDA7A0E1B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3857559"/>
            <a:ext cx="6845300" cy="341880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0" i="0">
                <a:latin typeface="HurmeGeometricSans1 SemiBold" panose="020B050002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Presenter Name</a:t>
            </a:r>
            <a:endParaRPr lang="en-US" b="0" dirty="0">
              <a:latin typeface="HurmeGeometricSans1 Regular" panose="020B0500020000000000" pitchFamily="34" charset="77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CBC2955-728D-3E34-EF8B-B8E8D2DEB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700" y="571500"/>
            <a:ext cx="1704709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275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_Body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B112-9FB1-44E5-9BFE-044CFDF0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9415EA9-8BD7-4213-B203-42A2FB09A2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10135716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6A979-FE4A-4C10-89A2-DF4E3F2890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8701" y="1821070"/>
            <a:ext cx="10134598" cy="3665330"/>
          </a:xfrm>
        </p:spPr>
        <p:txBody>
          <a:bodyPr lIns="0">
            <a:normAutofit/>
          </a:bodyPr>
          <a:lstStyle>
            <a:lvl1pPr algn="l">
              <a:defRPr sz="1400">
                <a:latin typeface="HurmeGeometricSans1 Regular" panose="020B0500020000000000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add body text</a:t>
            </a:r>
            <a:endParaRPr lang="en-GB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7002E748-4569-48C4-91B7-B240276218F9}"/>
              </a:ext>
            </a:extLst>
          </p:cNvPr>
          <p:cNvSpPr txBox="1">
            <a:spLocks/>
          </p:cNvSpPr>
          <p:nvPr userDrawn="1"/>
        </p:nvSpPr>
        <p:spPr>
          <a:xfrm>
            <a:off x="186072" y="6214538"/>
            <a:ext cx="7560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 b="0" i="0" dirty="0">
              <a:solidFill>
                <a:schemeClr val="tx1"/>
              </a:solidFill>
              <a:latin typeface="HurmeGeometricSans1 Regular" panose="020B0500020000000000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433C8-1699-3AF4-D66D-FE3A292D22F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9CA5A749-CA86-861E-1ABD-CE3B9A23CF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312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Graph_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AB9266CA-B0FC-4B12-BB65-2BBBE40477D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035040" y="2344686"/>
            <a:ext cx="4852315" cy="314171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867" baseline="0">
                <a:solidFill>
                  <a:schemeClr val="tx1"/>
                </a:solidFill>
                <a:latin typeface="HurmeGeometricSans1 Regular" panose="020B0500020000000000" pitchFamily="34" charset="0"/>
                <a:ea typeface="HurmeGeometricSans1 Regular" panose="020B0500020000000000" pitchFamily="34" charset="0"/>
                <a:cs typeface="HurmeGeometricSans1 Regular" panose="020B0500020000000000" pitchFamily="34" charset="0"/>
              </a:defRPr>
            </a:lvl1pPr>
            <a:lvl2pPr>
              <a:defRPr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Add Chart, Table, </a:t>
            </a:r>
            <a:br>
              <a:rPr lang="en-US" dirty="0"/>
            </a:br>
            <a:r>
              <a:rPr lang="en-US" dirty="0"/>
              <a:t>Smart Art or Video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1E410F98-D74F-454A-85B3-3BBDF9939F5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28701" y="1828102"/>
            <a:ext cx="4864995" cy="3915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rgbClr val="25292C"/>
                </a:solidFill>
                <a:latin typeface="Hurme Geometric Sans 4 Bold" panose="020B0A00020000000000" pitchFamily="34" charset="0"/>
                <a:ea typeface="Hurme Geometric Sans 4 Bold" panose="020B0A00020000000000" pitchFamily="34" charset="0"/>
                <a:cs typeface="Hurme Geometric Sans 4 Bold" panose="020B0A00020000000000" pitchFamily="34" charset="0"/>
              </a:defRPr>
            </a:lvl1pPr>
          </a:lstStyle>
          <a:p>
            <a:pPr lvl="0"/>
            <a:r>
              <a:rPr lang="en-US" dirty="0"/>
              <a:t>Chart Title Goes Here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7D3D24A-3C32-4443-AEFA-D38D00476014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6325582" y="2344685"/>
            <a:ext cx="4852315" cy="31417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867" baseline="0">
                <a:solidFill>
                  <a:schemeClr val="tx1"/>
                </a:solidFill>
                <a:latin typeface="HurmeGeometricSans1 Regular" panose="020B0500020000000000" pitchFamily="34" charset="0"/>
                <a:ea typeface="HurmeGeometricSans1 Regular" panose="020B0500020000000000" pitchFamily="34" charset="0"/>
                <a:cs typeface="HurmeGeometricSans1 Regular" panose="020B0500020000000000" pitchFamily="34" charset="0"/>
              </a:defRPr>
            </a:lvl1pPr>
            <a:lvl2pPr>
              <a:defRPr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Add Chart, Table, </a:t>
            </a:r>
            <a:br>
              <a:rPr lang="en-US" dirty="0"/>
            </a:br>
            <a:r>
              <a:rPr lang="en-US" dirty="0"/>
              <a:t>Smart Art or Video Here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5E206D0-FB7C-45A3-B08B-AF3BFD70773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1965" y="1828102"/>
            <a:ext cx="4864995" cy="39158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rgbClr val="25292C"/>
                </a:solidFill>
                <a:latin typeface="Hurme Geometric Sans 4 Bold" panose="020B0A00020000000000" pitchFamily="34" charset="0"/>
                <a:ea typeface="Hurme Geometric Sans 4 Bold" panose="020B0A00020000000000" pitchFamily="34" charset="0"/>
                <a:cs typeface="Hurme Geometric Sans 4 Bold" panose="020B0A00020000000000" pitchFamily="34" charset="0"/>
              </a:defRPr>
            </a:lvl1pPr>
          </a:lstStyle>
          <a:p>
            <a:pPr lvl="0"/>
            <a:r>
              <a:rPr lang="en-US" dirty="0"/>
              <a:t>Chart Title Goes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A806A4-7D38-480A-81CD-29E3FBFEF4F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425569"/>
            <a:ext cx="0" cy="4428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1C4B8EC3-54A4-CDA5-0843-C764CBE9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3525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A21705C-709B-CD8A-32DC-F531ED9799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10134642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FA1714-B6E5-2849-CB26-4D465FED480C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92BE98B4-4DDB-87B2-1352-C73BCD5AFF9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2" y="5737860"/>
            <a:ext cx="4864994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7ADB659E-7F40-B40B-7DEB-27BED067583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25582" y="5737860"/>
            <a:ext cx="4864994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01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40A18B7-CC5B-63C0-96D3-DB3F3619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3525" cy="4564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064948D-7F22-3A0B-26CD-69C5E2BAF6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1" y="1028188"/>
            <a:ext cx="10134642" cy="354045"/>
          </a:xfrm>
        </p:spPr>
        <p:txBody>
          <a:bodyPr lIns="0" tIns="0" rIns="0" bIns="0"/>
          <a:lstStyle>
            <a:lvl1pPr algn="l">
              <a:defRPr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F34ADC9-F09A-2A3B-9D2B-11959F837D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28701" y="5737860"/>
            <a:ext cx="10134599" cy="280800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000">
                <a:solidFill>
                  <a:schemeClr val="tx1"/>
                </a:solidFill>
                <a:latin typeface="HurmeGeometricSans1 Regular" panose="020B0500020000000000" pitchFamily="34" charset="0"/>
              </a:defRPr>
            </a:lvl1pPr>
          </a:lstStyle>
          <a:p>
            <a:pPr lvl="0"/>
            <a:r>
              <a:rPr lang="en-US" dirty="0"/>
              <a:t>Source:</a:t>
            </a:r>
            <a:endParaRPr lang="en-GB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5635B26-2E9E-CE16-30A4-FA32F44A862D}"/>
              </a:ext>
            </a:extLst>
          </p:cNvPr>
          <p:cNvSpPr txBox="1">
            <a:spLocks/>
          </p:cNvSpPr>
          <p:nvPr userDrawn="1"/>
        </p:nvSpPr>
        <p:spPr>
          <a:xfrm>
            <a:off x="10229088" y="6287935"/>
            <a:ext cx="1637658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914354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811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D52D-2381-0095-C8F7-CB9677C48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0982D8-DA4D-8189-E496-48FB782FD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#</a:t>
            </a:r>
          </a:p>
        </p:txBody>
      </p:sp>
    </p:spTree>
    <p:extLst>
      <p:ext uri="{BB962C8B-B14F-4D97-AF65-F5344CB8AC3E}">
        <p14:creationId xmlns:p14="http://schemas.microsoft.com/office/powerpoint/2010/main" val="3063206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F67B3-82B7-C299-F631-EC4D273F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8AD70-3F58-1386-B07C-B13DC186C0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#</a:t>
            </a:r>
          </a:p>
        </p:txBody>
      </p:sp>
    </p:spTree>
    <p:extLst>
      <p:ext uri="{BB962C8B-B14F-4D97-AF65-F5344CB8AC3E}">
        <p14:creationId xmlns:p14="http://schemas.microsoft.com/office/powerpoint/2010/main" val="15908310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D38A-27C7-1ABE-A2B4-2301727C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5269E-AA12-C339-D566-325C06EA89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#</a:t>
            </a:r>
          </a:p>
        </p:txBody>
      </p:sp>
    </p:spTree>
    <p:extLst>
      <p:ext uri="{BB962C8B-B14F-4D97-AF65-F5344CB8AC3E}">
        <p14:creationId xmlns:p14="http://schemas.microsoft.com/office/powerpoint/2010/main" val="21086202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B2AD-FFC4-7EA7-17F0-5A7A2B98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9C20C-DB45-7858-2EDC-BF6901E0A2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#</a:t>
            </a:r>
          </a:p>
        </p:txBody>
      </p:sp>
    </p:spTree>
    <p:extLst>
      <p:ext uri="{BB962C8B-B14F-4D97-AF65-F5344CB8AC3E}">
        <p14:creationId xmlns:p14="http://schemas.microsoft.com/office/powerpoint/2010/main" val="42680685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51DE-E56C-445F-5CB2-91AEABC5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9615E-F760-8747-6943-B08E31F6A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#</a:t>
            </a:r>
          </a:p>
        </p:txBody>
      </p:sp>
    </p:spTree>
    <p:extLst>
      <p:ext uri="{BB962C8B-B14F-4D97-AF65-F5344CB8AC3E}">
        <p14:creationId xmlns:p14="http://schemas.microsoft.com/office/powerpoint/2010/main" val="24094049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0ACA-95A6-DA00-8222-6794A990C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D32D1-03E6-13B1-C53A-881210B1D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FD574-4693-1D4E-D71B-869422A2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5BC06-ACAA-4A5B-3191-B398F73C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7F7EB-C51F-B1CE-56F7-035E8EDE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825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A6F7-BFE5-39EB-71D1-7929956C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0EDE4-6680-197D-C335-8D0A87E8E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BC20-E040-E0B4-1852-EAAE46E12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684D0-5004-B555-63B5-6E084FA4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13E5A-5E3F-812D-04FC-3BFC3D3E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308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C619-7F12-6B48-EEA0-5B372AAB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1F713-4C55-2882-958E-0521FB5F1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DD7-C782-0A7F-2B0D-DD4470755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C585D-B539-D495-D70B-E99B3FFB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A0704-2A28-9D77-A6A4-A995B321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253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C975-A4FE-31BE-BAA6-823165CB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1F9C3-B72D-2799-BA66-1693B3AC3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08556-EAC6-E463-719D-6B4E75035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CFDF8-675F-00E8-1FE2-96B40EC2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33C11-13E4-6876-2544-69241B1F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5F10D-9AA6-DD95-7242-FFDAE6AA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707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051B2-CB3B-2BBD-8B1E-912A7CC7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2277C-D769-53CB-0583-B7F93DD78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05371-A3A3-FD9E-B3BC-692ADBC979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141E4C-E8E3-E664-6160-DA201A173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83EEF-66B3-F325-8071-E1F980C1B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1E4DC-E454-A290-9E63-9A953F552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6CAD0-D573-153F-6E70-E20E997D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F4593-D238-8C2D-23DB-13A988E9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31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arg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12E8-E740-A7CA-8CFD-86894159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71501"/>
            <a:ext cx="10736965" cy="5697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5394F0-0DF0-13C9-1221-425211150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180320" y="6287935"/>
            <a:ext cx="1686426" cy="365125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530172-5FE4-2747-2A72-EB10CAC5B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499" y="1175235"/>
            <a:ext cx="10135716" cy="354045"/>
          </a:xfrm>
        </p:spPr>
        <p:txBody>
          <a:bodyPr lIns="0" tIns="0" rIns="0" bIns="0"/>
          <a:lstStyle>
            <a:lvl1pPr algn="l">
              <a:defRPr sz="2150" b="0">
                <a:latin typeface="HurmeGeometricSans1 Regular" panose="020B0500020000000000" pitchFamily="34" charset="0"/>
              </a:defRPr>
            </a:lvl1pPr>
            <a:lvl2pPr algn="ctr">
              <a:defRPr b="1"/>
            </a:lvl2pPr>
            <a:lvl3pPr algn="ctr">
              <a:defRPr b="1"/>
            </a:lvl3pPr>
            <a:lvl4pPr algn="ctr">
              <a:defRPr b="1"/>
            </a:lvl4pPr>
            <a:lvl5pPr algn="ctr">
              <a:defRPr b="1"/>
            </a:lvl5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4856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DDF4-D7B3-D94F-DE2F-6CB26F0B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EBEA60-9240-FF7D-F786-73B1EB3A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77819-6EE0-CB31-4CF6-D0080773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BA7B7-5146-2BDD-F198-1BF1D2DA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3660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F596D-9577-2B1C-5E72-0945A5EF7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66EB19-D45D-6220-2567-CDF07FE49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F9059-A74C-DA2E-DBB9-2127BAF0C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1239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5031-B0C0-62DE-79DF-D72213AF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AC09F-A8BF-FE62-A662-B5158A4FD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55B97-274E-9A70-9B35-F9CCAFCB0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EDBE1-6C4D-045A-6033-40E5FC2D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19E1E-CEAC-C348-E04E-7AFB1D8D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0DFDF-BE59-0062-B7BE-45629E6B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080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11D1-CE22-DC01-0FC1-C3641479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6EF9F-46D2-0375-31E1-CB4F55E38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5D719-587C-3EC1-7FA9-D2C5EB07F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AE43B-3A13-F243-14E1-7C85DA2D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D5E11-F49D-9ADA-55F7-3853E3A96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9D6C7-94FE-B639-1D9C-67A43A3D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0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7855-DEAD-E94A-ADB1-5A88DE81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389746"/>
            <a:ext cx="6855412" cy="1336520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here to add headline/title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5FBDF2-41DF-0592-5628-F9B0A10E7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199439"/>
            <a:ext cx="6855412" cy="341880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0" i="0">
                <a:latin typeface="HurmeGeometricSans1 Regular" panose="020B050002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Presenter Title</a:t>
            </a:r>
            <a:endParaRPr lang="en-US" b="0" dirty="0">
              <a:latin typeface="HurmeGeometricSans1 Regular" panose="020B0500020000000000" pitchFamily="34" charset="77"/>
            </a:endParaRP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20A13D8-D727-7460-DE20-FDA7A0E1BA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3857559"/>
            <a:ext cx="6845300" cy="341880"/>
          </a:xfrm>
        </p:spPr>
        <p:txBody>
          <a:bodyPr lIns="0" tIns="0" rIns="0" bIns="0">
            <a:normAutofit/>
          </a:bodyPr>
          <a:lstStyle>
            <a:lvl1pPr>
              <a:lnSpc>
                <a:spcPct val="82000"/>
              </a:lnSpc>
              <a:defRPr sz="2400" b="0" i="0">
                <a:latin typeface="HurmeGeometricSans1 SemiBold" panose="020B0500020000000000" pitchFamily="34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Presenter Name</a:t>
            </a:r>
            <a:endParaRPr lang="en-US" b="0" dirty="0">
              <a:latin typeface="HurmeGeometricSans1 Regular" panose="020B0500020000000000" pitchFamily="34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4197F4-7FA1-97D2-4388-D6474AEFCE38}"/>
              </a:ext>
            </a:extLst>
          </p:cNvPr>
          <p:cNvSpPr/>
          <p:nvPr userDrawn="1"/>
        </p:nvSpPr>
        <p:spPr>
          <a:xfrm>
            <a:off x="-2093871" y="-2528040"/>
            <a:ext cx="11172092" cy="11172092"/>
          </a:xfrm>
          <a:prstGeom prst="ellipse">
            <a:avLst/>
          </a:prstGeom>
          <a:solidFill>
            <a:schemeClr val="bg1">
              <a:alpha val="4000"/>
            </a:schemeClr>
          </a:solidFill>
          <a:ln w="25400">
            <a:solidFill>
              <a:schemeClr val="tx2"/>
            </a:solidFill>
          </a:ln>
          <a:effectLst>
            <a:outerShdw blurRad="10668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11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3_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B112-9FB1-44E5-9BFE-044CFDF08E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571500"/>
            <a:ext cx="10134599" cy="43504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 title</a:t>
            </a:r>
            <a:endParaRPr lang="en-GB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093692F4-CDD9-A6EB-19A8-6A9194D653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03612" y="3644846"/>
            <a:ext cx="2122314" cy="1080000"/>
          </a:xfrm>
        </p:spPr>
        <p:txBody>
          <a:bodyPr lIns="0" tIns="0" rIns="0" bIns="0">
            <a:normAutofit/>
          </a:bodyPr>
          <a:lstStyle>
            <a:lvl1pPr algn="ctr">
              <a:lnSpc>
                <a:spcPct val="110000"/>
              </a:lnSpc>
              <a:defRPr sz="1800" b="1">
                <a:latin typeface="Hurme Geometric Sans 4 Bold" panose="020B0A00020000000000" pitchFamily="34" charset="0"/>
              </a:defRPr>
            </a:lvl1pPr>
          </a:lstStyle>
          <a:p>
            <a:pPr lvl="0"/>
            <a:r>
              <a:rPr lang="en-US" dirty="0"/>
              <a:t>Agenda Topic One Goes Here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E80DB1-FB7E-6760-CF00-0C516A0C45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76376" y="6357383"/>
            <a:ext cx="390248" cy="365125"/>
          </a:xfrm>
          <a:prstGeom prst="rect">
            <a:avLst/>
          </a:prstGeom>
        </p:spPr>
        <p:txBody>
          <a:bodyPr/>
          <a:lstStyle/>
          <a:p>
            <a:fld id="{3633D75A-BE2D-484B-925B-BF3693E8768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AC490F0A-3D98-3161-3A08-3D228E5420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2563" y="3646269"/>
            <a:ext cx="2122314" cy="1080000"/>
          </a:xfrm>
        </p:spPr>
        <p:txBody>
          <a:bodyPr lIns="0" tIns="0" rIns="0" bIns="0">
            <a:normAutofit/>
          </a:bodyPr>
          <a:lstStyle>
            <a:lvl1pPr algn="ctr">
              <a:lnSpc>
                <a:spcPct val="110000"/>
              </a:lnSpc>
              <a:defRPr sz="1800" b="1">
                <a:latin typeface="Hurme Geometric Sans 4 Bold" panose="020B0A00020000000000" pitchFamily="34" charset="0"/>
              </a:defRPr>
            </a:lvl1pPr>
          </a:lstStyle>
          <a:p>
            <a:pPr lvl="0"/>
            <a:r>
              <a:rPr lang="en-US" dirty="0"/>
              <a:t>Agenda Topic Two Goes Here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DEFC095-5899-F73C-A04F-89567D6263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01514" y="3644846"/>
            <a:ext cx="2122314" cy="1080000"/>
          </a:xfrm>
        </p:spPr>
        <p:txBody>
          <a:bodyPr lIns="0" tIns="0" rIns="0" bIns="0">
            <a:normAutofit/>
          </a:bodyPr>
          <a:lstStyle>
            <a:lvl1pPr algn="ctr">
              <a:lnSpc>
                <a:spcPct val="110000"/>
              </a:lnSpc>
              <a:defRPr sz="1800" b="1">
                <a:latin typeface="Hurme Geometric Sans 4 Bold" panose="020B0A00020000000000" pitchFamily="34" charset="0"/>
              </a:defRPr>
            </a:lvl1pPr>
          </a:lstStyle>
          <a:p>
            <a:pPr lvl="0"/>
            <a:r>
              <a:rPr lang="en-US" dirty="0"/>
              <a:t>Agenda Topic Three Goes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5610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3E4741E-840A-7B02-DA1F-BAF9D9A499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853458"/>
            <a:ext cx="7792937" cy="115108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65565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26A60E-8C7B-7F5E-085C-5355005D7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853458"/>
            <a:ext cx="7792937" cy="115108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15191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CD6D769-56C2-68D9-3D8B-E311380A8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2853458"/>
            <a:ext cx="7792937" cy="115108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>
              <a:lnSpc>
                <a:spcPct val="8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0904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EC19E66-B241-46E9-90E9-26B6B8D103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2925001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473" imgH="476" progId="TCLayout.ActiveDocument.1">
                  <p:embed/>
                </p:oleObj>
              </mc:Choice>
              <mc:Fallback>
                <p:oleObj name="think-cell Slide" r:id="rId37" imgW="473" imgH="47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EC19E66-B241-46E9-90E9-26B6B8D103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616149"/>
            <a:ext cx="10736966" cy="414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193F1B5F-B9CF-52ED-0FF0-99DF837F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571501"/>
            <a:ext cx="10736965" cy="56972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AF9D64-54D6-B237-15B8-440680078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4066" y="6287935"/>
            <a:ext cx="147268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#</a:t>
            </a:r>
          </a:p>
        </p:txBody>
      </p:sp>
    </p:spTree>
    <p:extLst>
      <p:ext uri="{BB962C8B-B14F-4D97-AF65-F5344CB8AC3E}">
        <p14:creationId xmlns:p14="http://schemas.microsoft.com/office/powerpoint/2010/main" val="265892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041" r:id="rId2"/>
    <p:sldLayoutId id="2147485094" r:id="rId3"/>
    <p:sldLayoutId id="2147485608" r:id="rId4"/>
    <p:sldLayoutId id="2147485021" r:id="rId5"/>
    <p:sldLayoutId id="2147485112" r:id="rId6"/>
    <p:sldLayoutId id="2147485310" r:id="rId7"/>
    <p:sldLayoutId id="2147485311" r:id="rId8"/>
    <p:sldLayoutId id="2147485312" r:id="rId9"/>
    <p:sldLayoutId id="2147485316" r:id="rId10"/>
    <p:sldLayoutId id="2147485324" r:id="rId11"/>
    <p:sldLayoutId id="2147485093" r:id="rId12"/>
    <p:sldLayoutId id="2147485307" r:id="rId13"/>
    <p:sldLayoutId id="2147485308" r:id="rId14"/>
    <p:sldLayoutId id="2147485309" r:id="rId15"/>
    <p:sldLayoutId id="2147485095" r:id="rId16"/>
    <p:sldLayoutId id="2147485115" r:id="rId17"/>
    <p:sldLayoutId id="2147485119" r:id="rId18"/>
    <p:sldLayoutId id="2147485128" r:id="rId19"/>
    <p:sldLayoutId id="2147485305" r:id="rId20"/>
    <p:sldLayoutId id="2147485322" r:id="rId21"/>
    <p:sldLayoutId id="2147485539" r:id="rId22"/>
    <p:sldLayoutId id="2147485542" r:id="rId23"/>
    <p:sldLayoutId id="2147485555" r:id="rId24"/>
    <p:sldLayoutId id="2147485556" r:id="rId25"/>
    <p:sldLayoutId id="2147485558" r:id="rId26"/>
    <p:sldLayoutId id="2147485603" r:id="rId27"/>
    <p:sldLayoutId id="2147485604" r:id="rId28"/>
    <p:sldLayoutId id="2147485605" r:id="rId29"/>
    <p:sldLayoutId id="2147485609" r:id="rId30"/>
    <p:sldLayoutId id="2147485622" r:id="rId31"/>
    <p:sldLayoutId id="2147485623" r:id="rId32"/>
    <p:sldLayoutId id="2147485624" r:id="rId33"/>
    <p:sldLayoutId id="2147485625" r:id="rId34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Hurme Geometric Sans 4 Bold" panose="020B0A00020000000000" pitchFamily="34" charset="0"/>
          <a:ea typeface="+mj-ea"/>
          <a:cs typeface="Cordia New" panose="020B0304020202020204" pitchFamily="34" charset="-34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2150" b="0" i="0" kern="1200">
          <a:solidFill>
            <a:schemeClr val="tx1"/>
          </a:solidFill>
          <a:latin typeface="HurmeGeometricSans1 Regular" panose="020B0500020000000000" pitchFamily="34" charset="0"/>
          <a:ea typeface="+mn-ea"/>
          <a:cs typeface="Cordia New" panose="020B0304020202020204" pitchFamily="34" charset="-34"/>
        </a:defRPr>
      </a:lvl1pPr>
      <a:lvl2pPr marL="457189" indent="0" algn="l" defTabSz="914377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HurmeGeometricSans1 Regular" panose="020B0500020000000000" pitchFamily="34" charset="0"/>
          <a:ea typeface="+mn-ea"/>
          <a:cs typeface="Cordia New" panose="020B0304020202020204" pitchFamily="34" charset="-34"/>
        </a:defRPr>
      </a:lvl2pPr>
      <a:lvl3pPr marL="914377" indent="0" algn="l" defTabSz="914377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HurmeGeometricSans1 Regular" panose="020B0500020000000000" pitchFamily="34" charset="0"/>
          <a:ea typeface="+mn-ea"/>
          <a:cs typeface="Cordia New" panose="020B0304020202020204" pitchFamily="34" charset="-34"/>
        </a:defRPr>
      </a:lvl3pPr>
      <a:lvl4pPr marL="1371566" indent="0" algn="l" defTabSz="914377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HurmeGeometricSans1 Regular" panose="020B0500020000000000" pitchFamily="34" charset="0"/>
          <a:ea typeface="+mn-ea"/>
          <a:cs typeface="Cordia New" panose="020B0304020202020204" pitchFamily="34" charset="-34"/>
        </a:defRPr>
      </a:lvl4pPr>
      <a:lvl5pPr marL="1828754" indent="0" algn="l" defTabSz="914377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HurmeGeometricSans1 Regular" panose="020B0500020000000000" pitchFamily="34" charset="0"/>
          <a:ea typeface="+mn-ea"/>
          <a:cs typeface="Cordia New" panose="020B0304020202020204" pitchFamily="34" charset="-34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0" userDrawn="1">
          <p15:clr>
            <a:srgbClr val="F26B43"/>
          </p15:clr>
        </p15:guide>
        <p15:guide id="2" pos="360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pos="648" userDrawn="1">
          <p15:clr>
            <a:srgbClr val="F26B43"/>
          </p15:clr>
        </p15:guide>
        <p15:guide id="9" pos="70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F4B0F-5382-41FA-1A53-D50807C16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BD4C1-65A3-D6F8-6F88-2CDFB42F8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A1CB1-7854-B1A8-A26A-41EC28D9A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051F44-E94E-154E-A25C-B824D75519BE}" type="datetimeFigureOut">
              <a:rPr lang="en-US" smtClean="0"/>
              <a:t>7/15/24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38261-6B5E-40A5-FE53-AF343DA1C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1243A-DCCE-D3C8-112F-BCE047FB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1FE1B9-7722-384C-833E-E7BED10465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0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1" r:id="rId1"/>
    <p:sldLayoutId id="2147485612" r:id="rId2"/>
    <p:sldLayoutId id="2147485613" r:id="rId3"/>
    <p:sldLayoutId id="2147485614" r:id="rId4"/>
    <p:sldLayoutId id="2147485615" r:id="rId5"/>
    <p:sldLayoutId id="2147485616" r:id="rId6"/>
    <p:sldLayoutId id="2147485617" r:id="rId7"/>
    <p:sldLayoutId id="2147485618" r:id="rId8"/>
    <p:sldLayoutId id="214748561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xfordinsights.com/ai-readiness/ai-readiness-index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7318-F185-21C5-E27F-8CCCA928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DAF92-4561-0DFA-98D6-84B6126238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633D75A-BE2D-484B-925B-BF3693E8768D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C0DF22E-8537-BC75-6F6A-A2CC385F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15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01A6D-870B-1734-F023-373158548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84" y="464696"/>
            <a:ext cx="5889261" cy="3792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37F4B-DE04-2863-F91D-500E56950035}"/>
              </a:ext>
            </a:extLst>
          </p:cNvPr>
          <p:cNvSpPr txBox="1"/>
          <p:nvPr/>
        </p:nvSpPr>
        <p:spPr>
          <a:xfrm>
            <a:off x="766624" y="593368"/>
            <a:ext cx="10917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urme Geometric Sans 4 Bold" panose="020B0A00020000000000" pitchFamily="34" charset="0"/>
                <a:ea typeface="+mj-ea"/>
                <a:cs typeface="Cordia New" panose="020B0304020202020204" pitchFamily="34" charset="-34"/>
              </a:rPr>
              <a:t>(Some) Social impacts of </a:t>
            </a:r>
            <a:br>
              <a:rPr lang="en-US" sz="5400" b="1" dirty="0">
                <a:solidFill>
                  <a:schemeClr val="bg1"/>
                </a:solidFill>
                <a:latin typeface="Hurme Geometric Sans 4 Bold" panose="020B0A00020000000000" pitchFamily="34" charset="0"/>
                <a:ea typeface="+mj-ea"/>
                <a:cs typeface="Cordia New" panose="020B0304020202020204" pitchFamily="34" charset="-34"/>
              </a:rPr>
            </a:br>
            <a:r>
              <a:rPr lang="en-US" sz="5400" b="1" dirty="0">
                <a:solidFill>
                  <a:schemeClr val="bg1"/>
                </a:solidFill>
                <a:latin typeface="Hurme Geometric Sans 4 Bold" panose="020B0A00020000000000" pitchFamily="34" charset="0"/>
                <a:ea typeface="+mj-ea"/>
                <a:cs typeface="Cordia New" panose="020B0304020202020204" pitchFamily="34" charset="-34"/>
              </a:rPr>
              <a:t>Artificial Intelligence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D75EC-F2FC-B77D-4BD9-207142EBF9EA}"/>
              </a:ext>
            </a:extLst>
          </p:cNvPr>
          <p:cNvSpPr txBox="1"/>
          <p:nvPr/>
        </p:nvSpPr>
        <p:spPr>
          <a:xfrm>
            <a:off x="766624" y="2890391"/>
            <a:ext cx="3655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Hurme Geometric Sans 4 Bold" panose="020B0A00020000000000" pitchFamily="34" charset="0"/>
                <a:ea typeface="+mj-ea"/>
                <a:cs typeface="Cordia New" panose="020B0304020202020204" pitchFamily="34" charset="-34"/>
              </a:rPr>
              <a:t>Alberto Lumbreras</a:t>
            </a:r>
            <a:br>
              <a:rPr lang="en-US" sz="3200" b="1" dirty="0">
                <a:solidFill>
                  <a:schemeClr val="bg2">
                    <a:lumMod val="75000"/>
                  </a:schemeClr>
                </a:solidFill>
                <a:latin typeface="Hurme Geometric Sans 4 Bold" panose="020B0A00020000000000" pitchFamily="34" charset="0"/>
                <a:ea typeface="+mj-ea"/>
                <a:cs typeface="Cordia New" panose="020B0304020202020204" pitchFamily="34" charset="-34"/>
              </a:rPr>
            </a:b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latin typeface="Hurme Geometric Sans 4 Bold" panose="020B0A00020000000000" pitchFamily="34" charset="0"/>
                <a:ea typeface="+mj-ea"/>
                <a:cs typeface="Cordia New" panose="020B0304020202020204" pitchFamily="34" charset="-34"/>
              </a:rPr>
              <a:t>AI Researcher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C5A97-3FDA-A3D1-6C58-248B4E6C85CB}"/>
              </a:ext>
            </a:extLst>
          </p:cNvPr>
          <p:cNvSpPr txBox="1"/>
          <p:nvPr/>
        </p:nvSpPr>
        <p:spPr>
          <a:xfrm>
            <a:off x="766624" y="3979297"/>
            <a:ext cx="3342080" cy="6950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www.albertolumbreras.net</a:t>
            </a:r>
            <a:br>
              <a:rPr lang="en-US" sz="1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alberto.lumbreras@gmail.com</a:t>
            </a:r>
          </a:p>
        </p:txBody>
      </p:sp>
    </p:spTree>
    <p:extLst>
      <p:ext uri="{BB962C8B-B14F-4D97-AF65-F5344CB8AC3E}">
        <p14:creationId xmlns:p14="http://schemas.microsoft.com/office/powerpoint/2010/main" val="122498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199F0-62B8-1B28-16FE-35507BA301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3EDAF3-FE63-07DD-2614-63465C99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Democratic AI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CFA76F4-FF4C-1560-648C-E36E1B0BA3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5716" cy="354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(2): To prevent augmenting the global north-south divide 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2C698B9-A9D2-1B7C-2D5E-D688287002BB}"/>
              </a:ext>
            </a:extLst>
          </p:cNvPr>
          <p:cNvSpPr txBox="1">
            <a:spLocks/>
          </p:cNvSpPr>
          <p:nvPr/>
        </p:nvSpPr>
        <p:spPr>
          <a:xfrm>
            <a:off x="2382939" y="5622010"/>
            <a:ext cx="8578286" cy="28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Source: </a:t>
            </a:r>
            <a:r>
              <a:rPr lang="en-US" sz="1200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https://oxfordinsights.com/ai-readiness/ai-readiness-index/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16741B-F170-376A-A008-F821B502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62" y="1798643"/>
            <a:ext cx="7204276" cy="36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6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EE08C-D9DF-3C01-0FFD-68EC625EBB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DAA560-3783-6613-EECD-EB10FDBAC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Democratic AI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F7328FB-7F72-6E8D-7F27-934B7075B3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5716" cy="354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(3): To avoid dependencies on GAFAM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0904B1C-737F-207E-5BD8-D3930FA4168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8701" y="1821070"/>
            <a:ext cx="10134598" cy="3665330"/>
          </a:xfrm>
        </p:spPr>
        <p:txBody>
          <a:bodyPr>
            <a:normAutofit/>
          </a:bodyPr>
          <a:lstStyle/>
          <a:p>
            <a:endParaRPr lang="en-US" sz="2200" dirty="0"/>
          </a:p>
          <a:p>
            <a:endParaRPr lang="en-US" dirty="0"/>
          </a:p>
        </p:txBody>
      </p:sp>
      <p:pic>
        <p:nvPicPr>
          <p:cNvPr id="10" name="Picture 9" descr="A graph with green line and numbers&#10;&#10;Description automatically generated">
            <a:extLst>
              <a:ext uri="{FF2B5EF4-FFF2-40B4-BE49-F238E27FC236}">
                <a16:creationId xmlns:a16="http://schemas.microsoft.com/office/drawing/2014/main" id="{E1EACCBB-F9F1-D4A1-3C73-261E55398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50" y="1838670"/>
            <a:ext cx="5841420" cy="34853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1256C-625E-C4DF-67FF-49D5C3AD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014" y="1931054"/>
            <a:ext cx="5639802" cy="1524271"/>
          </a:xfrm>
          <a:custGeom>
            <a:avLst/>
            <a:gdLst>
              <a:gd name="connsiteX0" fmla="*/ 0 w 5639802"/>
              <a:gd name="connsiteY0" fmla="*/ 0 h 1524271"/>
              <a:gd name="connsiteX1" fmla="*/ 457451 w 5639802"/>
              <a:gd name="connsiteY1" fmla="*/ 0 h 1524271"/>
              <a:gd name="connsiteX2" fmla="*/ 1196891 w 5639802"/>
              <a:gd name="connsiteY2" fmla="*/ 0 h 1524271"/>
              <a:gd name="connsiteX3" fmla="*/ 1879934 w 5639802"/>
              <a:gd name="connsiteY3" fmla="*/ 0 h 1524271"/>
              <a:gd name="connsiteX4" fmla="*/ 2337385 w 5639802"/>
              <a:gd name="connsiteY4" fmla="*/ 0 h 1524271"/>
              <a:gd name="connsiteX5" fmla="*/ 2907631 w 5639802"/>
              <a:gd name="connsiteY5" fmla="*/ 0 h 1524271"/>
              <a:gd name="connsiteX6" fmla="*/ 3647072 w 5639802"/>
              <a:gd name="connsiteY6" fmla="*/ 0 h 1524271"/>
              <a:gd name="connsiteX7" fmla="*/ 4273717 w 5639802"/>
              <a:gd name="connsiteY7" fmla="*/ 0 h 1524271"/>
              <a:gd name="connsiteX8" fmla="*/ 4956759 w 5639802"/>
              <a:gd name="connsiteY8" fmla="*/ 0 h 1524271"/>
              <a:gd name="connsiteX9" fmla="*/ 5639802 w 5639802"/>
              <a:gd name="connsiteY9" fmla="*/ 0 h 1524271"/>
              <a:gd name="connsiteX10" fmla="*/ 5639802 w 5639802"/>
              <a:gd name="connsiteY10" fmla="*/ 508090 h 1524271"/>
              <a:gd name="connsiteX11" fmla="*/ 5639802 w 5639802"/>
              <a:gd name="connsiteY11" fmla="*/ 1031423 h 1524271"/>
              <a:gd name="connsiteX12" fmla="*/ 5639802 w 5639802"/>
              <a:gd name="connsiteY12" fmla="*/ 1524271 h 1524271"/>
              <a:gd name="connsiteX13" fmla="*/ 5182351 w 5639802"/>
              <a:gd name="connsiteY13" fmla="*/ 1524271 h 1524271"/>
              <a:gd name="connsiteX14" fmla="*/ 4724901 w 5639802"/>
              <a:gd name="connsiteY14" fmla="*/ 1524271 h 1524271"/>
              <a:gd name="connsiteX15" fmla="*/ 4041858 w 5639802"/>
              <a:gd name="connsiteY15" fmla="*/ 1524271 h 1524271"/>
              <a:gd name="connsiteX16" fmla="*/ 3584407 w 5639802"/>
              <a:gd name="connsiteY16" fmla="*/ 1524271 h 1524271"/>
              <a:gd name="connsiteX17" fmla="*/ 2957763 w 5639802"/>
              <a:gd name="connsiteY17" fmla="*/ 1524271 h 1524271"/>
              <a:gd name="connsiteX18" fmla="*/ 2443914 w 5639802"/>
              <a:gd name="connsiteY18" fmla="*/ 1524271 h 1524271"/>
              <a:gd name="connsiteX19" fmla="*/ 1817270 w 5639802"/>
              <a:gd name="connsiteY19" fmla="*/ 1524271 h 1524271"/>
              <a:gd name="connsiteX20" fmla="*/ 1190625 w 5639802"/>
              <a:gd name="connsiteY20" fmla="*/ 1524271 h 1524271"/>
              <a:gd name="connsiteX21" fmla="*/ 563980 w 5639802"/>
              <a:gd name="connsiteY21" fmla="*/ 1524271 h 1524271"/>
              <a:gd name="connsiteX22" fmla="*/ 0 w 5639802"/>
              <a:gd name="connsiteY22" fmla="*/ 1524271 h 1524271"/>
              <a:gd name="connsiteX23" fmla="*/ 0 w 5639802"/>
              <a:gd name="connsiteY23" fmla="*/ 1031423 h 1524271"/>
              <a:gd name="connsiteX24" fmla="*/ 0 w 5639802"/>
              <a:gd name="connsiteY24" fmla="*/ 523333 h 1524271"/>
              <a:gd name="connsiteX25" fmla="*/ 0 w 5639802"/>
              <a:gd name="connsiteY25" fmla="*/ 0 h 152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639802" h="1524271" fill="none" extrusionOk="0">
                <a:moveTo>
                  <a:pt x="0" y="0"/>
                </a:moveTo>
                <a:cubicBezTo>
                  <a:pt x="122256" y="-4797"/>
                  <a:pt x="229350" y="-15079"/>
                  <a:pt x="457451" y="0"/>
                </a:cubicBezTo>
                <a:cubicBezTo>
                  <a:pt x="685552" y="15079"/>
                  <a:pt x="933680" y="16501"/>
                  <a:pt x="1196891" y="0"/>
                </a:cubicBezTo>
                <a:cubicBezTo>
                  <a:pt x="1460102" y="-16501"/>
                  <a:pt x="1670988" y="32081"/>
                  <a:pt x="1879934" y="0"/>
                </a:cubicBezTo>
                <a:cubicBezTo>
                  <a:pt x="2088880" y="-32081"/>
                  <a:pt x="2134624" y="17876"/>
                  <a:pt x="2337385" y="0"/>
                </a:cubicBezTo>
                <a:cubicBezTo>
                  <a:pt x="2540146" y="-17876"/>
                  <a:pt x="2758154" y="13171"/>
                  <a:pt x="2907631" y="0"/>
                </a:cubicBezTo>
                <a:cubicBezTo>
                  <a:pt x="3057108" y="-13171"/>
                  <a:pt x="3483618" y="-21367"/>
                  <a:pt x="3647072" y="0"/>
                </a:cubicBezTo>
                <a:cubicBezTo>
                  <a:pt x="3810526" y="21367"/>
                  <a:pt x="4128864" y="-7206"/>
                  <a:pt x="4273717" y="0"/>
                </a:cubicBezTo>
                <a:cubicBezTo>
                  <a:pt x="4418571" y="7206"/>
                  <a:pt x="4802765" y="1368"/>
                  <a:pt x="4956759" y="0"/>
                </a:cubicBezTo>
                <a:cubicBezTo>
                  <a:pt x="5110753" y="-1368"/>
                  <a:pt x="5383172" y="-16479"/>
                  <a:pt x="5639802" y="0"/>
                </a:cubicBezTo>
                <a:cubicBezTo>
                  <a:pt x="5623496" y="107223"/>
                  <a:pt x="5626056" y="330930"/>
                  <a:pt x="5639802" y="508090"/>
                </a:cubicBezTo>
                <a:cubicBezTo>
                  <a:pt x="5653549" y="685250"/>
                  <a:pt x="5654772" y="894872"/>
                  <a:pt x="5639802" y="1031423"/>
                </a:cubicBezTo>
                <a:cubicBezTo>
                  <a:pt x="5624832" y="1167974"/>
                  <a:pt x="5628693" y="1407566"/>
                  <a:pt x="5639802" y="1524271"/>
                </a:cubicBezTo>
                <a:cubicBezTo>
                  <a:pt x="5425074" y="1532024"/>
                  <a:pt x="5410394" y="1515927"/>
                  <a:pt x="5182351" y="1524271"/>
                </a:cubicBezTo>
                <a:cubicBezTo>
                  <a:pt x="4954308" y="1532615"/>
                  <a:pt x="4823140" y="1507698"/>
                  <a:pt x="4724901" y="1524271"/>
                </a:cubicBezTo>
                <a:cubicBezTo>
                  <a:pt x="4626662" y="1540845"/>
                  <a:pt x="4339251" y="1558114"/>
                  <a:pt x="4041858" y="1524271"/>
                </a:cubicBezTo>
                <a:cubicBezTo>
                  <a:pt x="3744465" y="1490428"/>
                  <a:pt x="3687201" y="1527999"/>
                  <a:pt x="3584407" y="1524271"/>
                </a:cubicBezTo>
                <a:cubicBezTo>
                  <a:pt x="3481613" y="1520543"/>
                  <a:pt x="3246731" y="1502332"/>
                  <a:pt x="2957763" y="1524271"/>
                </a:cubicBezTo>
                <a:cubicBezTo>
                  <a:pt x="2668795" y="1546210"/>
                  <a:pt x="2691458" y="1514068"/>
                  <a:pt x="2443914" y="1524271"/>
                </a:cubicBezTo>
                <a:cubicBezTo>
                  <a:pt x="2196370" y="1534474"/>
                  <a:pt x="2065073" y="1545058"/>
                  <a:pt x="1817270" y="1524271"/>
                </a:cubicBezTo>
                <a:cubicBezTo>
                  <a:pt x="1569467" y="1503484"/>
                  <a:pt x="1356416" y="1523412"/>
                  <a:pt x="1190625" y="1524271"/>
                </a:cubicBezTo>
                <a:cubicBezTo>
                  <a:pt x="1024835" y="1525130"/>
                  <a:pt x="825507" y="1519070"/>
                  <a:pt x="563980" y="1524271"/>
                </a:cubicBezTo>
                <a:cubicBezTo>
                  <a:pt x="302454" y="1529472"/>
                  <a:pt x="184413" y="1504982"/>
                  <a:pt x="0" y="1524271"/>
                </a:cubicBezTo>
                <a:cubicBezTo>
                  <a:pt x="18438" y="1409572"/>
                  <a:pt x="21260" y="1147990"/>
                  <a:pt x="0" y="1031423"/>
                </a:cubicBezTo>
                <a:cubicBezTo>
                  <a:pt x="-21260" y="914856"/>
                  <a:pt x="194" y="645439"/>
                  <a:pt x="0" y="523333"/>
                </a:cubicBezTo>
                <a:cubicBezTo>
                  <a:pt x="-194" y="401227"/>
                  <a:pt x="5361" y="183721"/>
                  <a:pt x="0" y="0"/>
                </a:cubicBezTo>
                <a:close/>
              </a:path>
              <a:path w="5639802" h="1524271" stroke="0" extrusionOk="0">
                <a:moveTo>
                  <a:pt x="0" y="0"/>
                </a:moveTo>
                <a:cubicBezTo>
                  <a:pt x="211990" y="19130"/>
                  <a:pt x="431765" y="27874"/>
                  <a:pt x="570247" y="0"/>
                </a:cubicBezTo>
                <a:cubicBezTo>
                  <a:pt x="708729" y="-27874"/>
                  <a:pt x="907287" y="-439"/>
                  <a:pt x="1027697" y="0"/>
                </a:cubicBezTo>
                <a:cubicBezTo>
                  <a:pt x="1148107" y="439"/>
                  <a:pt x="1463048" y="1930"/>
                  <a:pt x="1767138" y="0"/>
                </a:cubicBezTo>
                <a:cubicBezTo>
                  <a:pt x="2071228" y="-1930"/>
                  <a:pt x="2073023" y="-2318"/>
                  <a:pt x="2337385" y="0"/>
                </a:cubicBezTo>
                <a:cubicBezTo>
                  <a:pt x="2601747" y="2318"/>
                  <a:pt x="2683472" y="27220"/>
                  <a:pt x="2907631" y="0"/>
                </a:cubicBezTo>
                <a:cubicBezTo>
                  <a:pt x="3131790" y="-27220"/>
                  <a:pt x="3477270" y="-2644"/>
                  <a:pt x="3647072" y="0"/>
                </a:cubicBezTo>
                <a:cubicBezTo>
                  <a:pt x="3816874" y="2644"/>
                  <a:pt x="3955246" y="-11916"/>
                  <a:pt x="4160921" y="0"/>
                </a:cubicBezTo>
                <a:cubicBezTo>
                  <a:pt x="4366596" y="11916"/>
                  <a:pt x="4545969" y="-26517"/>
                  <a:pt x="4900361" y="0"/>
                </a:cubicBezTo>
                <a:cubicBezTo>
                  <a:pt x="5254753" y="26517"/>
                  <a:pt x="5344158" y="-12368"/>
                  <a:pt x="5639802" y="0"/>
                </a:cubicBezTo>
                <a:cubicBezTo>
                  <a:pt x="5620572" y="243886"/>
                  <a:pt x="5641545" y="383432"/>
                  <a:pt x="5639802" y="508090"/>
                </a:cubicBezTo>
                <a:cubicBezTo>
                  <a:pt x="5638060" y="632748"/>
                  <a:pt x="5658390" y="789386"/>
                  <a:pt x="5639802" y="1016181"/>
                </a:cubicBezTo>
                <a:cubicBezTo>
                  <a:pt x="5621214" y="1242976"/>
                  <a:pt x="5624636" y="1356352"/>
                  <a:pt x="5639802" y="1524271"/>
                </a:cubicBezTo>
                <a:cubicBezTo>
                  <a:pt x="5479047" y="1506419"/>
                  <a:pt x="5310127" y="1520118"/>
                  <a:pt x="5182351" y="1524271"/>
                </a:cubicBezTo>
                <a:cubicBezTo>
                  <a:pt x="5054575" y="1528424"/>
                  <a:pt x="4728542" y="1498082"/>
                  <a:pt x="4442911" y="1524271"/>
                </a:cubicBezTo>
                <a:cubicBezTo>
                  <a:pt x="4157280" y="1550460"/>
                  <a:pt x="4129567" y="1500914"/>
                  <a:pt x="3929062" y="1524271"/>
                </a:cubicBezTo>
                <a:cubicBezTo>
                  <a:pt x="3728557" y="1547628"/>
                  <a:pt x="3611186" y="1538127"/>
                  <a:pt x="3302417" y="1524271"/>
                </a:cubicBezTo>
                <a:cubicBezTo>
                  <a:pt x="2993649" y="1510415"/>
                  <a:pt x="2877114" y="1496459"/>
                  <a:pt x="2562977" y="1524271"/>
                </a:cubicBezTo>
                <a:cubicBezTo>
                  <a:pt x="2248840" y="1552083"/>
                  <a:pt x="2158406" y="1518288"/>
                  <a:pt x="1936332" y="1524271"/>
                </a:cubicBezTo>
                <a:cubicBezTo>
                  <a:pt x="1714258" y="1530254"/>
                  <a:pt x="1636857" y="1522449"/>
                  <a:pt x="1478881" y="1524271"/>
                </a:cubicBezTo>
                <a:cubicBezTo>
                  <a:pt x="1320905" y="1526093"/>
                  <a:pt x="1154941" y="1541152"/>
                  <a:pt x="965033" y="1524271"/>
                </a:cubicBezTo>
                <a:cubicBezTo>
                  <a:pt x="775125" y="1507390"/>
                  <a:pt x="428252" y="1566529"/>
                  <a:pt x="0" y="1524271"/>
                </a:cubicBezTo>
                <a:cubicBezTo>
                  <a:pt x="2232" y="1345041"/>
                  <a:pt x="24546" y="1151225"/>
                  <a:pt x="0" y="1016181"/>
                </a:cubicBezTo>
                <a:cubicBezTo>
                  <a:pt x="-24546" y="881137"/>
                  <a:pt x="12576" y="728475"/>
                  <a:pt x="0" y="508090"/>
                </a:cubicBezTo>
                <a:cubicBezTo>
                  <a:pt x="-12576" y="287705"/>
                  <a:pt x="23322" y="22483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38B067-F10C-6693-A8C9-16150E9C7333}"/>
              </a:ext>
            </a:extLst>
          </p:cNvPr>
          <p:cNvSpPr txBox="1"/>
          <p:nvPr/>
        </p:nvSpPr>
        <p:spPr>
          <a:xfrm>
            <a:off x="7691862" y="3665555"/>
            <a:ext cx="1209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Nvidia stock</a:t>
            </a:r>
            <a:endParaRPr lang="en-US" sz="14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37DBAE3-8DEE-6352-FFBD-5039EC03F830}"/>
              </a:ext>
            </a:extLst>
          </p:cNvPr>
          <p:cNvSpPr txBox="1">
            <a:spLocks/>
          </p:cNvSpPr>
          <p:nvPr/>
        </p:nvSpPr>
        <p:spPr>
          <a:xfrm>
            <a:off x="629357" y="2247526"/>
            <a:ext cx="4852315" cy="25351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33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Meta has </a:t>
            </a:r>
            <a:r>
              <a:rPr lang="en-US" sz="2000" b="1" dirty="0"/>
              <a:t>x500 GPUs than the biggest French computing cluster</a:t>
            </a:r>
            <a:r>
              <a:rPr lang="en-US" sz="2000" dirty="0"/>
              <a:t> Jean Zay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GPU shortage. </a:t>
            </a:r>
            <a:br>
              <a:rPr lang="en-US" sz="2000" dirty="0"/>
            </a:br>
            <a:r>
              <a:rPr lang="en-US" sz="2000" b="1" dirty="0"/>
              <a:t>NVIDIA denies orders </a:t>
            </a:r>
            <a:r>
              <a:rPr lang="en-US" sz="2000" dirty="0"/>
              <a:t>from smaller companies since it privileges GAFAM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887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12B3A-AFF8-CB68-BAF8-CAA525737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2FAE972-5D57-6734-B1AB-455FC8A56162}"/>
              </a:ext>
            </a:extLst>
          </p:cNvPr>
          <p:cNvSpPr/>
          <p:nvPr/>
        </p:nvSpPr>
        <p:spPr>
          <a:xfrm>
            <a:off x="5077664" y="2191269"/>
            <a:ext cx="5729468" cy="1968571"/>
          </a:xfrm>
          <a:prstGeom prst="roundRect">
            <a:avLst>
              <a:gd name="adj" fmla="val 1205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BD0FEC-F922-461A-AE95-3C0A09B8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Democratic AI</a:t>
            </a:r>
            <a:endParaRPr lang="en-FR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82EAB3A-6D70-B05C-9840-479594498E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8624585" cy="354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(1): A public cloud service</a:t>
            </a:r>
            <a:endParaRPr lang="en-FR"/>
          </a:p>
        </p:txBody>
      </p:sp>
      <p:pic>
        <p:nvPicPr>
          <p:cNvPr id="10" name="Picture 2" descr="NVIDIA Launches The GeForce GTX 965M Mobility Chip - Features GM204 GPU  With Half The Cores Of A GTX 980 Graphics Card">
            <a:extLst>
              <a:ext uri="{FF2B5EF4-FFF2-40B4-BE49-F238E27FC236}">
                <a16:creationId xmlns:a16="http://schemas.microsoft.com/office/drawing/2014/main" id="{007BB0C5-CEC0-7BAD-6E64-7C176277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156" y="43883"/>
            <a:ext cx="2963844" cy="171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9D5E6-EAA7-B769-59DD-A336A4C851D0}"/>
              </a:ext>
            </a:extLst>
          </p:cNvPr>
          <p:cNvSpPr txBox="1"/>
          <p:nvPr/>
        </p:nvSpPr>
        <p:spPr>
          <a:xfrm>
            <a:off x="5858668" y="2268874"/>
            <a:ext cx="1080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Jean Zay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7D09E9-F60B-DEA9-03AA-A7E04B625521}"/>
              </a:ext>
            </a:extLst>
          </p:cNvPr>
          <p:cNvSpPr txBox="1"/>
          <p:nvPr/>
        </p:nvSpPr>
        <p:spPr>
          <a:xfrm>
            <a:off x="8427796" y="2280440"/>
            <a:ext cx="15384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Mare Nostrum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BD02FF-11E1-ECF3-3F53-B1BEA37AB885}"/>
              </a:ext>
            </a:extLst>
          </p:cNvPr>
          <p:cNvSpPr txBox="1"/>
          <p:nvPr/>
        </p:nvSpPr>
        <p:spPr>
          <a:xfrm>
            <a:off x="4947971" y="4690319"/>
            <a:ext cx="6407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What about a </a:t>
            </a:r>
            <a:r>
              <a:rPr lang="en-US" b="1" dirty="0">
                <a:latin typeface="Helvetica" pitchFamily="2" charset="0"/>
              </a:rPr>
              <a:t>public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b="1" dirty="0">
                <a:latin typeface="Helvetica" pitchFamily="2" charset="0"/>
              </a:rPr>
              <a:t>European cloud computing </a:t>
            </a:r>
            <a:r>
              <a:rPr lang="en-US" dirty="0">
                <a:latin typeface="Helvetica" pitchFamily="2" charset="0"/>
              </a:rPr>
              <a:t>service?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pic>
        <p:nvPicPr>
          <p:cNvPr id="14" name="Picture 4" descr="Jean Zay (supercalculateur) — Wikipédia">
            <a:extLst>
              <a:ext uri="{FF2B5EF4-FFF2-40B4-BE49-F238E27FC236}">
                <a16:creationId xmlns:a16="http://schemas.microsoft.com/office/drawing/2014/main" id="{92AE49B7-7BAD-2C32-A5E0-5C13C87BC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006" y="2649629"/>
            <a:ext cx="2132173" cy="141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Así es MareNostrum 5, el nuevo ordenador que llegará a Barcelona">
            <a:extLst>
              <a:ext uri="{FF2B5EF4-FFF2-40B4-BE49-F238E27FC236}">
                <a16:creationId xmlns:a16="http://schemas.microsoft.com/office/drawing/2014/main" id="{09730A66-F41E-BF04-908C-74236499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761" y="2638147"/>
            <a:ext cx="2183424" cy="122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Amazon Web Services Review | PCMag">
            <a:extLst>
              <a:ext uri="{FF2B5EF4-FFF2-40B4-BE49-F238E27FC236}">
                <a16:creationId xmlns:a16="http://schemas.microsoft.com/office/drawing/2014/main" id="{C935B9BD-FE8A-640B-928A-94F3794A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4" y="2123947"/>
            <a:ext cx="1562231" cy="88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Microsoft Azure">
            <a:extLst>
              <a:ext uri="{FF2B5EF4-FFF2-40B4-BE49-F238E27FC236}">
                <a16:creationId xmlns:a16="http://schemas.microsoft.com/office/drawing/2014/main" id="{34CFEB57-95AA-EE9C-9546-9ABC7BD4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79" y="2898604"/>
            <a:ext cx="1429664" cy="89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Google Cloud - Intelligence artificielle">
            <a:extLst>
              <a:ext uri="{FF2B5EF4-FFF2-40B4-BE49-F238E27FC236}">
                <a16:creationId xmlns:a16="http://schemas.microsoft.com/office/drawing/2014/main" id="{FFA73CC5-8660-0725-B15E-FD771EFF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12" y="3936722"/>
            <a:ext cx="1492957" cy="8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4E576AAF-B9E0-66A8-F41D-698A68FAB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497" y="5302476"/>
            <a:ext cx="1168561" cy="61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3008B1B6-0DD2-B550-F7BA-C3D98E2C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31" y="5292316"/>
            <a:ext cx="1168561" cy="77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Flag of France - Wikipedia">
            <a:extLst>
              <a:ext uri="{FF2B5EF4-FFF2-40B4-BE49-F238E27FC236}">
                <a16:creationId xmlns:a16="http://schemas.microsoft.com/office/drawing/2014/main" id="{D58745E7-A601-A73B-31C8-E52D93CE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425" y="3951339"/>
            <a:ext cx="722338" cy="48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BA887EA5-1FED-B118-A250-5BC68A7A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861" y="3980586"/>
            <a:ext cx="722338" cy="4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F3BF43F-DA31-36C0-D159-AF96C8862072}"/>
              </a:ext>
            </a:extLst>
          </p:cNvPr>
          <p:cNvSpPr txBox="1">
            <a:spLocks/>
          </p:cNvSpPr>
          <p:nvPr/>
        </p:nvSpPr>
        <p:spPr>
          <a:xfrm>
            <a:off x="1546375" y="1555524"/>
            <a:ext cx="8624585" cy="3540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33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ctr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1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ctr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1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ctr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1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ctr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1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European actors either </a:t>
            </a:r>
            <a:r>
              <a:rPr lang="en-US" sz="2100" b="1" dirty="0"/>
              <a:t>rent</a:t>
            </a:r>
            <a:r>
              <a:rPr lang="en-US" sz="2100" dirty="0"/>
              <a:t> American cloud services or </a:t>
            </a:r>
            <a:r>
              <a:rPr lang="en-US" sz="2100" b="1" dirty="0"/>
              <a:t>buy</a:t>
            </a:r>
            <a:r>
              <a:rPr lang="en-US" sz="2100" dirty="0"/>
              <a:t> GPUs (no stock)</a:t>
            </a:r>
            <a:endParaRPr lang="en-FR" sz="21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6D0042-C82F-2E11-BA4A-F2BDC52A85E9}"/>
              </a:ext>
            </a:extLst>
          </p:cNvPr>
          <p:cNvCxnSpPr/>
          <p:nvPr/>
        </p:nvCxnSpPr>
        <p:spPr>
          <a:xfrm>
            <a:off x="4155311" y="2280440"/>
            <a:ext cx="0" cy="36364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7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EE85-A7DD-710C-0B8B-9E15C80978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A7414A-20FD-D3C4-9A7E-B081B706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Democratic AI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9909EE-6737-F096-AA57-A97DA6B0F3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5716" cy="354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(2): Open-source models that we can reproduce and understand their biases</a:t>
            </a:r>
          </a:p>
        </p:txBody>
      </p:sp>
      <p:pic>
        <p:nvPicPr>
          <p:cNvPr id="9" name="Picture 2" descr="No alt text provided for this image">
            <a:extLst>
              <a:ext uri="{FF2B5EF4-FFF2-40B4-BE49-F238E27FC236}">
                <a16:creationId xmlns:a16="http://schemas.microsoft.com/office/drawing/2014/main" id="{2FC0786B-A474-6058-5254-1C419AB3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18" y="2003296"/>
            <a:ext cx="6282617" cy="414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29784B-4FB4-3776-D9F2-A43E9D5A3B88}"/>
              </a:ext>
            </a:extLst>
          </p:cNvPr>
          <p:cNvSpPr txBox="1"/>
          <p:nvPr/>
        </p:nvSpPr>
        <p:spPr>
          <a:xfrm>
            <a:off x="1480114" y="3398646"/>
            <a:ext cx="338125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Open </a:t>
            </a:r>
            <a:r>
              <a:rPr lang="en-US" sz="2200" b="1" dirty="0">
                <a:latin typeface="Helvetica" pitchFamily="2" charset="0"/>
              </a:rPr>
              <a:t>data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To understand and detect biases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6D70B-FC50-00FE-1CD7-C3402B2FAA5A}"/>
              </a:ext>
            </a:extLst>
          </p:cNvPr>
          <p:cNvSpPr txBox="1"/>
          <p:nvPr/>
        </p:nvSpPr>
        <p:spPr>
          <a:xfrm>
            <a:off x="1480114" y="4294096"/>
            <a:ext cx="338125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Open </a:t>
            </a:r>
            <a:r>
              <a:rPr lang="en-US" sz="2200" b="1" dirty="0">
                <a:latin typeface="Helvetica" pitchFamily="2" charset="0"/>
              </a:rPr>
              <a:t>model</a:t>
            </a:r>
          </a:p>
          <a:p>
            <a:pPr algn="ctr"/>
            <a:r>
              <a:rPr lang="en-US" sz="1600" dirty="0">
                <a:latin typeface="Helvetica" pitchFamily="2" charset="0"/>
              </a:rPr>
              <a:t>So that everyone can use it</a:t>
            </a:r>
            <a:endParaRPr lang="en-US" sz="22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77F16-0380-AE7D-1057-3FCBA27FDC95}"/>
              </a:ext>
            </a:extLst>
          </p:cNvPr>
          <p:cNvSpPr txBox="1"/>
          <p:nvPr/>
        </p:nvSpPr>
        <p:spPr>
          <a:xfrm>
            <a:off x="1451677" y="5189546"/>
            <a:ext cx="35767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Helvetica" pitchFamily="2" charset="0"/>
              </a:rPr>
              <a:t>Open training </a:t>
            </a:r>
            <a:r>
              <a:rPr lang="en-US" sz="2200" b="1" dirty="0">
                <a:latin typeface="Helvetica" pitchFamily="2" charset="0"/>
              </a:rPr>
              <a:t>method</a:t>
            </a:r>
            <a:br>
              <a:rPr lang="en-US" sz="2200" dirty="0">
                <a:latin typeface="Helvetica" pitchFamily="2" charset="0"/>
              </a:rPr>
            </a:br>
            <a:r>
              <a:rPr lang="en-US" sz="1600" dirty="0">
                <a:latin typeface="Helvetica" pitchFamily="2" charset="0"/>
              </a:rPr>
              <a:t>So that everyone can reproduce it</a:t>
            </a:r>
          </a:p>
          <a:p>
            <a:pPr algn="ctr"/>
            <a:endParaRPr lang="en-US" sz="2200" dirty="0">
              <a:latin typeface="Helvetica" pitchFamily="2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9A0639C1-1CA8-DBC7-83F7-9638290B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404" y="2160441"/>
            <a:ext cx="819271" cy="10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41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E0EC4-512B-1417-69EE-B76A34214B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2730289-F4B0-FDF7-0276-B685C59FEE57}"/>
              </a:ext>
            </a:extLst>
          </p:cNvPr>
          <p:cNvSpPr txBox="1">
            <a:spLocks/>
          </p:cNvSpPr>
          <p:nvPr/>
        </p:nvSpPr>
        <p:spPr>
          <a:xfrm>
            <a:off x="1028701" y="1805673"/>
            <a:ext cx="4852315" cy="31016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5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Digital technologies consume </a:t>
            </a:r>
            <a:r>
              <a:rPr lang="en-US" sz="2000" b="1" dirty="0"/>
              <a:t>4% of the global carbon footprint </a:t>
            </a:r>
            <a:r>
              <a:rPr lang="en-US" sz="2000" dirty="0"/>
              <a:t>(2023).*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2000" dirty="0"/>
              <a:t>Generative AI is very energy consuming: Training ChatGPT emitted 3000 tEqCO2 and each question consumes </a:t>
            </a:r>
            <a:r>
              <a:rPr lang="en-US" sz="2000" b="1" dirty="0"/>
              <a:t>x10 more energy than a search 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3D63AB-EB11-1FE2-4E8C-C1844A673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7" y="1793065"/>
            <a:ext cx="4208927" cy="3693335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D85190B-2657-A763-350C-4F644BB9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3525" cy="456437"/>
          </a:xfrm>
        </p:spPr>
        <p:txBody>
          <a:bodyPr anchor="t">
            <a:normAutofit/>
          </a:bodyPr>
          <a:lstStyle/>
          <a:p>
            <a:r>
              <a:rPr lang="en-US" sz="3300" dirty="0"/>
              <a:t>Sustainable AI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2C0D37C-1C4E-6191-04C2-4F4FEE8BD7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4642" cy="3540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150" dirty="0"/>
              <a:t>Why (1): To avoid more CO2 emissions 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4CC732B-7DB8-1C6C-5BB5-65A1F4C9B840}"/>
              </a:ext>
            </a:extLst>
          </p:cNvPr>
          <p:cNvSpPr txBox="1">
            <a:spLocks/>
          </p:cNvSpPr>
          <p:nvPr/>
        </p:nvSpPr>
        <p:spPr>
          <a:xfrm>
            <a:off x="1028701" y="5314151"/>
            <a:ext cx="4666042" cy="9720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* Guillaume Pitron. </a:t>
            </a:r>
            <a:r>
              <a:rPr lang="en-US" sz="1200" b="1" dirty="0"/>
              <a:t>L’enfer numérique. Voyage au bout d’un like</a:t>
            </a:r>
            <a:r>
              <a:rPr lang="en-US" sz="1200" dirty="0"/>
              <a:t>. </a:t>
            </a:r>
            <a:br>
              <a:rPr lang="en-US" sz="1200" dirty="0"/>
            </a:br>
            <a:r>
              <a:rPr lang="en-US" sz="1200" dirty="0"/>
              <a:t>Ed. Les Livres qui Libèrent (2023)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7ECF93C-84DD-34AC-BACA-0B686AE121D4}"/>
              </a:ext>
            </a:extLst>
          </p:cNvPr>
          <p:cNvSpPr txBox="1">
            <a:spLocks/>
          </p:cNvSpPr>
          <p:nvPr/>
        </p:nvSpPr>
        <p:spPr>
          <a:xfrm>
            <a:off x="6356897" y="1317768"/>
            <a:ext cx="4852315" cy="487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67" b="0" i="0" kern="1200" baseline="0">
                <a:solidFill>
                  <a:schemeClr val="tx1"/>
                </a:solidFill>
                <a:latin typeface="HurmeGeometricSans1 Regular" panose="020B0500020000000000" pitchFamily="34" charset="0"/>
                <a:ea typeface="HurmeGeometricSans1 Regular" panose="020B0500020000000000" pitchFamily="34" charset="0"/>
                <a:cs typeface="HurmeGeometricSans1 Regular" panose="020B0500020000000000" pitchFamily="34" charset="0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CO2 emissions from digital technologies (1 person)</a:t>
            </a:r>
          </a:p>
        </p:txBody>
      </p:sp>
    </p:spTree>
    <p:extLst>
      <p:ext uri="{BB962C8B-B14F-4D97-AF65-F5344CB8AC3E}">
        <p14:creationId xmlns:p14="http://schemas.microsoft.com/office/powerpoint/2010/main" val="2374015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A3197-DA27-E5AE-D9EF-5AEA0A49B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AE92AD-8F05-CB33-04F6-671FBDE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Sustainable AI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FB69B7E-52E9-E978-F16D-5437476374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5716" cy="354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(2): Models are getting bigger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E6E452-1B01-31D6-C4D6-2DD5EEA8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70" y="1469703"/>
            <a:ext cx="6677526" cy="4548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8BDCFF-0D21-91D8-4B70-F216D12D3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1" y="3049832"/>
            <a:ext cx="4642934" cy="1107900"/>
          </a:xfrm>
          <a:custGeom>
            <a:avLst/>
            <a:gdLst>
              <a:gd name="connsiteX0" fmla="*/ 0 w 4642934"/>
              <a:gd name="connsiteY0" fmla="*/ 0 h 1107900"/>
              <a:gd name="connsiteX1" fmla="*/ 570418 w 4642934"/>
              <a:gd name="connsiteY1" fmla="*/ 0 h 1107900"/>
              <a:gd name="connsiteX2" fmla="*/ 1280123 w 4642934"/>
              <a:gd name="connsiteY2" fmla="*/ 0 h 1107900"/>
              <a:gd name="connsiteX3" fmla="*/ 1896970 w 4642934"/>
              <a:gd name="connsiteY3" fmla="*/ 0 h 1107900"/>
              <a:gd name="connsiteX4" fmla="*/ 2467388 w 4642934"/>
              <a:gd name="connsiteY4" fmla="*/ 0 h 1107900"/>
              <a:gd name="connsiteX5" fmla="*/ 3177093 w 4642934"/>
              <a:gd name="connsiteY5" fmla="*/ 0 h 1107900"/>
              <a:gd name="connsiteX6" fmla="*/ 3840370 w 4642934"/>
              <a:gd name="connsiteY6" fmla="*/ 0 h 1107900"/>
              <a:gd name="connsiteX7" fmla="*/ 4642934 w 4642934"/>
              <a:gd name="connsiteY7" fmla="*/ 0 h 1107900"/>
              <a:gd name="connsiteX8" fmla="*/ 4642934 w 4642934"/>
              <a:gd name="connsiteY8" fmla="*/ 576108 h 1107900"/>
              <a:gd name="connsiteX9" fmla="*/ 4642934 w 4642934"/>
              <a:gd name="connsiteY9" fmla="*/ 1107900 h 1107900"/>
              <a:gd name="connsiteX10" fmla="*/ 4072516 w 4642934"/>
              <a:gd name="connsiteY10" fmla="*/ 1107900 h 1107900"/>
              <a:gd name="connsiteX11" fmla="*/ 3548528 w 4642934"/>
              <a:gd name="connsiteY11" fmla="*/ 1107900 h 1107900"/>
              <a:gd name="connsiteX12" fmla="*/ 2838823 w 4642934"/>
              <a:gd name="connsiteY12" fmla="*/ 1107900 h 1107900"/>
              <a:gd name="connsiteX13" fmla="*/ 2268405 w 4642934"/>
              <a:gd name="connsiteY13" fmla="*/ 1107900 h 1107900"/>
              <a:gd name="connsiteX14" fmla="*/ 1558699 w 4642934"/>
              <a:gd name="connsiteY14" fmla="*/ 1107900 h 1107900"/>
              <a:gd name="connsiteX15" fmla="*/ 802564 w 4642934"/>
              <a:gd name="connsiteY15" fmla="*/ 1107900 h 1107900"/>
              <a:gd name="connsiteX16" fmla="*/ 0 w 4642934"/>
              <a:gd name="connsiteY16" fmla="*/ 1107900 h 1107900"/>
              <a:gd name="connsiteX17" fmla="*/ 0 w 4642934"/>
              <a:gd name="connsiteY17" fmla="*/ 531792 h 1107900"/>
              <a:gd name="connsiteX18" fmla="*/ 0 w 4642934"/>
              <a:gd name="connsiteY18" fmla="*/ 0 h 110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642934" h="1107900" fill="none" extrusionOk="0">
                <a:moveTo>
                  <a:pt x="0" y="0"/>
                </a:moveTo>
                <a:cubicBezTo>
                  <a:pt x="168629" y="-5784"/>
                  <a:pt x="400312" y="-20229"/>
                  <a:pt x="570418" y="0"/>
                </a:cubicBezTo>
                <a:cubicBezTo>
                  <a:pt x="740524" y="20229"/>
                  <a:pt x="964019" y="-7063"/>
                  <a:pt x="1280123" y="0"/>
                </a:cubicBezTo>
                <a:cubicBezTo>
                  <a:pt x="1596228" y="7063"/>
                  <a:pt x="1643390" y="823"/>
                  <a:pt x="1896970" y="0"/>
                </a:cubicBezTo>
                <a:cubicBezTo>
                  <a:pt x="2150550" y="-823"/>
                  <a:pt x="2298271" y="-9136"/>
                  <a:pt x="2467388" y="0"/>
                </a:cubicBezTo>
                <a:cubicBezTo>
                  <a:pt x="2636505" y="9136"/>
                  <a:pt x="2928867" y="19666"/>
                  <a:pt x="3177093" y="0"/>
                </a:cubicBezTo>
                <a:cubicBezTo>
                  <a:pt x="3425319" y="-19666"/>
                  <a:pt x="3557753" y="-31983"/>
                  <a:pt x="3840370" y="0"/>
                </a:cubicBezTo>
                <a:cubicBezTo>
                  <a:pt x="4122987" y="31983"/>
                  <a:pt x="4319453" y="7407"/>
                  <a:pt x="4642934" y="0"/>
                </a:cubicBezTo>
                <a:cubicBezTo>
                  <a:pt x="4618968" y="133263"/>
                  <a:pt x="4621670" y="357576"/>
                  <a:pt x="4642934" y="576108"/>
                </a:cubicBezTo>
                <a:cubicBezTo>
                  <a:pt x="4664198" y="794640"/>
                  <a:pt x="4617043" y="943368"/>
                  <a:pt x="4642934" y="1107900"/>
                </a:cubicBezTo>
                <a:cubicBezTo>
                  <a:pt x="4448619" y="1126850"/>
                  <a:pt x="4192673" y="1131093"/>
                  <a:pt x="4072516" y="1107900"/>
                </a:cubicBezTo>
                <a:cubicBezTo>
                  <a:pt x="3952359" y="1084707"/>
                  <a:pt x="3763704" y="1106166"/>
                  <a:pt x="3548528" y="1107900"/>
                </a:cubicBezTo>
                <a:cubicBezTo>
                  <a:pt x="3333352" y="1109634"/>
                  <a:pt x="3009590" y="1106031"/>
                  <a:pt x="2838823" y="1107900"/>
                </a:cubicBezTo>
                <a:cubicBezTo>
                  <a:pt x="2668056" y="1109769"/>
                  <a:pt x="2430869" y="1090955"/>
                  <a:pt x="2268405" y="1107900"/>
                </a:cubicBezTo>
                <a:cubicBezTo>
                  <a:pt x="2105941" y="1124845"/>
                  <a:pt x="1809300" y="1111379"/>
                  <a:pt x="1558699" y="1107900"/>
                </a:cubicBezTo>
                <a:cubicBezTo>
                  <a:pt x="1308098" y="1104421"/>
                  <a:pt x="1048554" y="1090265"/>
                  <a:pt x="802564" y="1107900"/>
                </a:cubicBezTo>
                <a:cubicBezTo>
                  <a:pt x="556574" y="1125535"/>
                  <a:pt x="350605" y="1086702"/>
                  <a:pt x="0" y="1107900"/>
                </a:cubicBezTo>
                <a:cubicBezTo>
                  <a:pt x="-23795" y="899807"/>
                  <a:pt x="-12266" y="729194"/>
                  <a:pt x="0" y="531792"/>
                </a:cubicBezTo>
                <a:cubicBezTo>
                  <a:pt x="12266" y="334390"/>
                  <a:pt x="-19510" y="185595"/>
                  <a:pt x="0" y="0"/>
                </a:cubicBezTo>
                <a:close/>
              </a:path>
              <a:path w="4642934" h="1107900" stroke="0" extrusionOk="0">
                <a:moveTo>
                  <a:pt x="0" y="0"/>
                </a:moveTo>
                <a:cubicBezTo>
                  <a:pt x="230530" y="9347"/>
                  <a:pt x="347586" y="28030"/>
                  <a:pt x="616847" y="0"/>
                </a:cubicBezTo>
                <a:cubicBezTo>
                  <a:pt x="886108" y="-28030"/>
                  <a:pt x="888925" y="1402"/>
                  <a:pt x="1140835" y="0"/>
                </a:cubicBezTo>
                <a:cubicBezTo>
                  <a:pt x="1392745" y="-1402"/>
                  <a:pt x="1734702" y="27691"/>
                  <a:pt x="1896970" y="0"/>
                </a:cubicBezTo>
                <a:cubicBezTo>
                  <a:pt x="2059238" y="-27691"/>
                  <a:pt x="2230929" y="-12482"/>
                  <a:pt x="2513817" y="0"/>
                </a:cubicBezTo>
                <a:cubicBezTo>
                  <a:pt x="2796705" y="12482"/>
                  <a:pt x="2880664" y="26385"/>
                  <a:pt x="3130664" y="0"/>
                </a:cubicBezTo>
                <a:cubicBezTo>
                  <a:pt x="3380664" y="-26385"/>
                  <a:pt x="3597127" y="-10495"/>
                  <a:pt x="3886799" y="0"/>
                </a:cubicBezTo>
                <a:cubicBezTo>
                  <a:pt x="4176471" y="10495"/>
                  <a:pt x="4482520" y="9052"/>
                  <a:pt x="4642934" y="0"/>
                </a:cubicBezTo>
                <a:cubicBezTo>
                  <a:pt x="4667696" y="195864"/>
                  <a:pt x="4668812" y="298492"/>
                  <a:pt x="4642934" y="576108"/>
                </a:cubicBezTo>
                <a:cubicBezTo>
                  <a:pt x="4617056" y="853724"/>
                  <a:pt x="4655995" y="901821"/>
                  <a:pt x="4642934" y="1107900"/>
                </a:cubicBezTo>
                <a:cubicBezTo>
                  <a:pt x="4515300" y="1132705"/>
                  <a:pt x="4269250" y="1119000"/>
                  <a:pt x="4072516" y="1107900"/>
                </a:cubicBezTo>
                <a:cubicBezTo>
                  <a:pt x="3875782" y="1096800"/>
                  <a:pt x="3582046" y="1106283"/>
                  <a:pt x="3409240" y="1107900"/>
                </a:cubicBezTo>
                <a:cubicBezTo>
                  <a:pt x="3236434" y="1109517"/>
                  <a:pt x="3005611" y="1113681"/>
                  <a:pt x="2792393" y="1107900"/>
                </a:cubicBezTo>
                <a:cubicBezTo>
                  <a:pt x="2579175" y="1102119"/>
                  <a:pt x="2285530" y="1133882"/>
                  <a:pt x="2036258" y="1107900"/>
                </a:cubicBezTo>
                <a:cubicBezTo>
                  <a:pt x="1786986" y="1081918"/>
                  <a:pt x="1482598" y="1090290"/>
                  <a:pt x="1280123" y="1107900"/>
                </a:cubicBezTo>
                <a:cubicBezTo>
                  <a:pt x="1077649" y="1125510"/>
                  <a:pt x="841414" y="1118125"/>
                  <a:pt x="709706" y="1107900"/>
                </a:cubicBezTo>
                <a:cubicBezTo>
                  <a:pt x="577998" y="1097675"/>
                  <a:pt x="250326" y="1097052"/>
                  <a:pt x="0" y="1107900"/>
                </a:cubicBezTo>
                <a:cubicBezTo>
                  <a:pt x="-18965" y="912486"/>
                  <a:pt x="23921" y="801510"/>
                  <a:pt x="0" y="531792"/>
                </a:cubicBezTo>
                <a:cubicBezTo>
                  <a:pt x="-23921" y="262074"/>
                  <a:pt x="20700" y="237077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912755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CC3D-157C-B83C-8C02-7E30A0D74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7921B5-8454-6B17-F341-4B34BCB9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Sustainable AI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9CA6CD-23D3-C40C-9E52-8F8158DD4D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5716" cy="354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How: Regulate, federate, reduce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7C85CF04-014F-3EF6-98E7-096BCBE0E937}"/>
              </a:ext>
            </a:extLst>
          </p:cNvPr>
          <p:cNvSpPr txBox="1">
            <a:spLocks/>
          </p:cNvSpPr>
          <p:nvPr/>
        </p:nvSpPr>
        <p:spPr>
          <a:xfrm>
            <a:off x="376376" y="6357383"/>
            <a:ext cx="1602896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914354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3D75A-BE2D-484B-925B-BF3693E8768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E9CDCB5-53F3-247C-0CEF-5D49DFC59CFB}"/>
              </a:ext>
            </a:extLst>
          </p:cNvPr>
          <p:cNvSpPr txBox="1">
            <a:spLocks/>
          </p:cNvSpPr>
          <p:nvPr/>
        </p:nvSpPr>
        <p:spPr>
          <a:xfrm>
            <a:off x="3579147" y="5016759"/>
            <a:ext cx="4249152" cy="1592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* But mind the </a:t>
            </a:r>
            <a:r>
              <a:rPr lang="en-US" sz="1600" b="1" dirty="0"/>
              <a:t>Jevon’s paradox</a:t>
            </a:r>
            <a:r>
              <a:rPr lang="en-US" sz="1600" dirty="0"/>
              <a:t>: more efficiency leading to more consumption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CEE4CAD-5B4D-C367-C84D-5F4DA2E7DC0B}"/>
              </a:ext>
            </a:extLst>
          </p:cNvPr>
          <p:cNvSpPr txBox="1">
            <a:spLocks/>
          </p:cNvSpPr>
          <p:nvPr/>
        </p:nvSpPr>
        <p:spPr>
          <a:xfrm>
            <a:off x="3074776" y="2416097"/>
            <a:ext cx="6878348" cy="7899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33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C14BB6-90E9-85D4-5158-341B1D7C7155}"/>
              </a:ext>
            </a:extLst>
          </p:cNvPr>
          <p:cNvSpPr/>
          <p:nvPr/>
        </p:nvSpPr>
        <p:spPr>
          <a:xfrm>
            <a:off x="3579147" y="2357542"/>
            <a:ext cx="4249152" cy="455993"/>
          </a:xfrm>
          <a:prstGeom prst="roundRect">
            <a:avLst>
              <a:gd name="adj" fmla="val 12054"/>
            </a:avLst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Regulation for energetic sobriety</a:t>
            </a:r>
            <a:endParaRPr lang="en-US" b="1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16F10F2-D825-03A8-D0B0-039A894189E1}"/>
              </a:ext>
            </a:extLst>
          </p:cNvPr>
          <p:cNvSpPr/>
          <p:nvPr/>
        </p:nvSpPr>
        <p:spPr>
          <a:xfrm>
            <a:off x="3579147" y="3457376"/>
            <a:ext cx="4249152" cy="452206"/>
          </a:xfrm>
          <a:prstGeom prst="roundRect">
            <a:avLst>
              <a:gd name="adj" fmla="val 12054"/>
            </a:avLst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Federate resources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B34D10-321D-04B9-FB53-31632E6D487D}"/>
              </a:ext>
            </a:extLst>
          </p:cNvPr>
          <p:cNvSpPr/>
          <p:nvPr/>
        </p:nvSpPr>
        <p:spPr>
          <a:xfrm>
            <a:off x="3583005" y="4550012"/>
            <a:ext cx="4245294" cy="452206"/>
          </a:xfrm>
          <a:prstGeom prst="roundRect">
            <a:avLst>
              <a:gd name="adj" fmla="val 12054"/>
            </a:avLst>
          </a:prstGeom>
          <a:solidFill>
            <a:schemeClr val="accent5">
              <a:lumMod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Smaller models (already happening)*</a:t>
            </a:r>
          </a:p>
        </p:txBody>
      </p:sp>
      <p:pic>
        <p:nvPicPr>
          <p:cNvPr id="15" name="Picture 4" descr="Institution Icons - Free SVG &amp; PNG Institution Images - Noun Project">
            <a:extLst>
              <a:ext uri="{FF2B5EF4-FFF2-40B4-BE49-F238E27FC236}">
                <a16:creationId xmlns:a16="http://schemas.microsoft.com/office/drawing/2014/main" id="{76284AC4-DDDA-05F3-78AC-EE850A7DF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65" y="2154674"/>
            <a:ext cx="789904" cy="7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Data Sharing Icon Royalty-Free Images, Stock Photos &amp; Pictures |  Shutterstock">
            <a:extLst>
              <a:ext uri="{FF2B5EF4-FFF2-40B4-BE49-F238E27FC236}">
                <a16:creationId xmlns:a16="http://schemas.microsoft.com/office/drawing/2014/main" id="{CEFAC6C9-B58B-C9C0-7FB3-C30DCD386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90" y="3145586"/>
            <a:ext cx="972557" cy="10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Black Line Icon for Tiny, Little and Puny Stock Vector - Illustration of  teeny, mini: 211423135">
            <a:extLst>
              <a:ext uri="{FF2B5EF4-FFF2-40B4-BE49-F238E27FC236}">
                <a16:creationId xmlns:a16="http://schemas.microsoft.com/office/drawing/2014/main" id="{A79DCA7B-59A6-0D0E-DDA0-323C0BF86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0042" y="4395695"/>
            <a:ext cx="789905" cy="78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373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3A158-D395-C295-650C-CFA5BE5F5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2" descr="Plusvalía - Qué es, concepto, cálculo, relativa y absoluta">
            <a:extLst>
              <a:ext uri="{FF2B5EF4-FFF2-40B4-BE49-F238E27FC236}">
                <a16:creationId xmlns:a16="http://schemas.microsoft.com/office/drawing/2014/main" id="{3638E8DF-3FC2-8E9B-4DD4-87C573408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6" r="29429"/>
          <a:stretch/>
        </p:blipFill>
        <p:spPr bwMode="auto">
          <a:xfrm>
            <a:off x="7018338" y="-43417"/>
            <a:ext cx="5173662" cy="6291817"/>
          </a:xfrm>
          <a:custGeom>
            <a:avLst/>
            <a:gdLst>
              <a:gd name="connsiteX0" fmla="*/ 0 w 5555894"/>
              <a:gd name="connsiteY0" fmla="*/ 0 h 6858000"/>
              <a:gd name="connsiteX1" fmla="*/ 299 w 5555894"/>
              <a:gd name="connsiteY1" fmla="*/ 0 h 6858000"/>
              <a:gd name="connsiteX2" fmla="*/ 5173662 w 5555894"/>
              <a:gd name="connsiteY2" fmla="*/ 0 h 6858000"/>
              <a:gd name="connsiteX3" fmla="*/ 5555894 w 5555894"/>
              <a:gd name="connsiteY3" fmla="*/ 0 h 6858000"/>
              <a:gd name="connsiteX4" fmla="*/ 5555894 w 5555894"/>
              <a:gd name="connsiteY4" fmla="*/ 6857999 h 6858000"/>
              <a:gd name="connsiteX5" fmla="*/ 5173662 w 5555894"/>
              <a:gd name="connsiteY5" fmla="*/ 6857999 h 6858000"/>
              <a:gd name="connsiteX6" fmla="*/ 5173662 w 5555894"/>
              <a:gd name="connsiteY6" fmla="*/ 6858000 h 6858000"/>
              <a:gd name="connsiteX7" fmla="*/ 0 w 55558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5894" h="6858000">
                <a:moveTo>
                  <a:pt x="0" y="0"/>
                </a:moveTo>
                <a:lnTo>
                  <a:pt x="299" y="0"/>
                </a:lnTo>
                <a:lnTo>
                  <a:pt x="5173662" y="0"/>
                </a:lnTo>
                <a:lnTo>
                  <a:pt x="5555894" y="0"/>
                </a:lnTo>
                <a:lnTo>
                  <a:pt x="5555894" y="6857999"/>
                </a:lnTo>
                <a:lnTo>
                  <a:pt x="5173662" y="6857999"/>
                </a:lnTo>
                <a:lnTo>
                  <a:pt x="517366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07CDED-C0DF-4CC8-A8BA-31F2FD30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5555607" cy="456437"/>
          </a:xfrm>
        </p:spPr>
        <p:txBody>
          <a:bodyPr anchor="t">
            <a:normAutofit/>
          </a:bodyPr>
          <a:lstStyle/>
          <a:p>
            <a:r>
              <a:rPr lang="en-US" sz="3300" dirty="0"/>
              <a:t>Redistributive AI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319EC44-011C-D2DE-DBA6-44B3CFD128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5556219" cy="35404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Why: To prevent the rich from becoming richer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4DDF219-04FF-5022-4956-B4A7A29A82DA}"/>
              </a:ext>
            </a:extLst>
          </p:cNvPr>
          <p:cNvSpPr txBox="1">
            <a:spLocks/>
          </p:cNvSpPr>
          <p:nvPr/>
        </p:nvSpPr>
        <p:spPr>
          <a:xfrm>
            <a:off x="1239764" y="5285193"/>
            <a:ext cx="4269785" cy="96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* But coding is just a tiny part of my job. Overall productivity increase will be diluted by time in other areas such as meetings, planning, reading…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CC98DC5-7F13-0DEF-FC1F-C959F7409D32}"/>
              </a:ext>
            </a:extLst>
          </p:cNvPr>
          <p:cNvSpPr txBox="1">
            <a:spLocks/>
          </p:cNvSpPr>
          <p:nvPr/>
        </p:nvSpPr>
        <p:spPr>
          <a:xfrm>
            <a:off x="824497" y="1764636"/>
            <a:ext cx="4852315" cy="3138153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33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Productivity will increase</a:t>
            </a:r>
            <a:br>
              <a:rPr lang="en-US" b="1" dirty="0"/>
            </a:br>
            <a:r>
              <a:rPr lang="en-US" dirty="0"/>
              <a:t>(from personal experience, coding x3 – x5*)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Either </a:t>
            </a:r>
            <a:r>
              <a:rPr lang="en-US" b="1" dirty="0">
                <a:solidFill>
                  <a:srgbClr val="00B050"/>
                </a:solidFill>
              </a:rPr>
              <a:t>it goes to the workers </a:t>
            </a:r>
            <a:br>
              <a:rPr lang="en-US" dirty="0"/>
            </a:br>
            <a:r>
              <a:rPr lang="en-US" dirty="0"/>
              <a:t>or </a:t>
            </a:r>
            <a:br>
              <a:rPr lang="en-US" dirty="0"/>
            </a:br>
            <a:r>
              <a:rPr lang="en-US" dirty="0"/>
              <a:t>it becomes </a:t>
            </a:r>
            <a:r>
              <a:rPr lang="en-US" b="1" dirty="0">
                <a:solidFill>
                  <a:srgbClr val="C00000"/>
                </a:solidFill>
              </a:rPr>
              <a:t>new surplus for the capital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it goes to the capital, it will lead to unemployment and more inequality</a:t>
            </a:r>
          </a:p>
        </p:txBody>
      </p:sp>
    </p:spTree>
    <p:extLst>
      <p:ext uri="{BB962C8B-B14F-4D97-AF65-F5344CB8AC3E}">
        <p14:creationId xmlns:p14="http://schemas.microsoft.com/office/powerpoint/2010/main" val="83593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27698-C3BC-6AD6-7162-BD5E797C6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38EA9E-B7B9-A0CA-D7A0-9083BE17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Redistributive AI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4AB266-AD55-C3BE-3DE4-D8F20DA3C0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39763"/>
            <a:ext cx="10135716" cy="354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How: AI as an emancipation tool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17A6E0-443C-2452-75A3-1A5032F9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25" y="2063355"/>
            <a:ext cx="1254300" cy="12543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D9CB84E-21A6-69B5-EC4D-D20F9CDA9CA0}"/>
              </a:ext>
            </a:extLst>
          </p:cNvPr>
          <p:cNvSpPr txBox="1">
            <a:spLocks/>
          </p:cNvSpPr>
          <p:nvPr/>
        </p:nvSpPr>
        <p:spPr>
          <a:xfrm>
            <a:off x="1419726" y="1398338"/>
            <a:ext cx="2414338" cy="66501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33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the short term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049622D-0EBB-75E1-10E0-9830AC9E0FF5}"/>
              </a:ext>
            </a:extLst>
          </p:cNvPr>
          <p:cNvSpPr txBox="1">
            <a:spLocks/>
          </p:cNvSpPr>
          <p:nvPr/>
        </p:nvSpPr>
        <p:spPr>
          <a:xfrm>
            <a:off x="1419726" y="4117585"/>
            <a:ext cx="6216315" cy="181422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33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AI lowers the barrier to build services and products. We should </a:t>
            </a:r>
            <a:r>
              <a:rPr lang="en-US" b="1" dirty="0">
                <a:solidFill>
                  <a:srgbClr val="C00000"/>
                </a:solidFill>
              </a:rPr>
              <a:t>explore AI as an emancipation </a:t>
            </a:r>
            <a:r>
              <a:rPr lang="en-US" dirty="0"/>
              <a:t>tool: better coordination, circular economy, open non-profit platforms, information, open education…</a:t>
            </a:r>
            <a:endParaRPr lang="en-US" b="1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B580E5-4922-6BAF-E15A-46B5BFA229E0}"/>
              </a:ext>
            </a:extLst>
          </p:cNvPr>
          <p:cNvSpPr txBox="1">
            <a:spLocks/>
          </p:cNvSpPr>
          <p:nvPr/>
        </p:nvSpPr>
        <p:spPr>
          <a:xfrm>
            <a:off x="1419726" y="3540345"/>
            <a:ext cx="2879558" cy="66501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33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 the mid-long term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FEC5B8B-6D4E-CB0E-59C1-65CBA4306DE1}"/>
              </a:ext>
            </a:extLst>
          </p:cNvPr>
          <p:cNvSpPr txBox="1">
            <a:spLocks/>
          </p:cNvSpPr>
          <p:nvPr/>
        </p:nvSpPr>
        <p:spPr>
          <a:xfrm>
            <a:off x="2812941" y="2183057"/>
            <a:ext cx="1810752" cy="665017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33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Robot taxes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BB1CE16-B529-ADA7-1345-D151CB014C03}"/>
              </a:ext>
            </a:extLst>
          </p:cNvPr>
          <p:cNvSpPr txBox="1">
            <a:spLocks/>
          </p:cNvSpPr>
          <p:nvPr/>
        </p:nvSpPr>
        <p:spPr>
          <a:xfrm>
            <a:off x="2812940" y="2561755"/>
            <a:ext cx="8235687" cy="665017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33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 replacement by machine if quality of service deteriorates (e.g., hospital) </a:t>
            </a:r>
            <a:endParaRPr lang="en-US" sz="2000" b="1" dirty="0"/>
          </a:p>
        </p:txBody>
      </p:sp>
      <p:pic>
        <p:nvPicPr>
          <p:cNvPr id="15" name="Picture 4" descr="Autogestión: La propuesta anarquista – Portal Libertario OACA">
            <a:extLst>
              <a:ext uri="{FF2B5EF4-FFF2-40B4-BE49-F238E27FC236}">
                <a16:creationId xmlns:a16="http://schemas.microsoft.com/office/drawing/2014/main" id="{30C4CEC8-BEC5-2B45-DEAA-419F26FB8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718" y="3704741"/>
            <a:ext cx="2726843" cy="222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2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7318-F185-21C5-E27F-8CCCA928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DAF92-4561-0DFA-98D6-84B6126238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633D75A-BE2D-484B-925B-BF3693E8768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C0DF22E-8537-BC75-6F6A-A2CC385FC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01A6D-870B-1734-F023-373158548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84" y="464696"/>
            <a:ext cx="5889261" cy="3792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BDE072-5764-5D17-0589-FDFEBEF3D59B}"/>
              </a:ext>
            </a:extLst>
          </p:cNvPr>
          <p:cNvSpPr txBox="1"/>
          <p:nvPr/>
        </p:nvSpPr>
        <p:spPr>
          <a:xfrm>
            <a:off x="766624" y="3967722"/>
            <a:ext cx="3342080" cy="69506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www.albertolumbreras.net</a:t>
            </a:r>
            <a:br>
              <a:rPr lang="en-US" sz="1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alberto.lumbreras@gmail.com</a:t>
            </a:r>
          </a:p>
        </p:txBody>
      </p:sp>
    </p:spTree>
    <p:extLst>
      <p:ext uri="{BB962C8B-B14F-4D97-AF65-F5344CB8AC3E}">
        <p14:creationId xmlns:p14="http://schemas.microsoft.com/office/powerpoint/2010/main" val="339394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E1DC-909F-B1C0-092F-6B7FED6A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A9FD7-BC95-1E2D-A8F0-3F2F852D51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AI has moved forward with </a:t>
            </a:r>
            <a:r>
              <a:rPr lang="en-US" sz="2400" dirty="0">
                <a:solidFill>
                  <a:srgbClr val="00B050"/>
                </a:solidFill>
              </a:rPr>
              <a:t>Science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8759"/>
                </a:solidFill>
              </a:rPr>
              <a:t>Resources</a:t>
            </a:r>
            <a:endParaRPr lang="en-FR" sz="2400">
              <a:solidFill>
                <a:srgbClr val="FF8759"/>
              </a:solidFill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AFB46-C904-91BE-201F-E259921B37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C8FCA1-4D96-F084-DFBE-48645DDCCA21}"/>
              </a:ext>
            </a:extLst>
          </p:cNvPr>
          <p:cNvSpPr/>
          <p:nvPr/>
        </p:nvSpPr>
        <p:spPr>
          <a:xfrm>
            <a:off x="1187922" y="1838670"/>
            <a:ext cx="4490802" cy="4374281"/>
          </a:xfrm>
          <a:prstGeom prst="ellipse">
            <a:avLst/>
          </a:prstGeom>
          <a:solidFill>
            <a:schemeClr val="accent5">
              <a:lumMod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214D8E-184B-0D2A-EBE0-05AB3FC8B2B2}"/>
              </a:ext>
            </a:extLst>
          </p:cNvPr>
          <p:cNvSpPr/>
          <p:nvPr/>
        </p:nvSpPr>
        <p:spPr>
          <a:xfrm>
            <a:off x="1708833" y="2740579"/>
            <a:ext cx="3487711" cy="3472372"/>
          </a:xfrm>
          <a:prstGeom prst="ellipse">
            <a:avLst/>
          </a:prstGeom>
          <a:solidFill>
            <a:srgbClr val="BCEFBE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6BCC2-1802-52F4-8835-5DB0842B871A}"/>
              </a:ext>
            </a:extLst>
          </p:cNvPr>
          <p:cNvSpPr/>
          <p:nvPr/>
        </p:nvSpPr>
        <p:spPr>
          <a:xfrm>
            <a:off x="2049857" y="3525964"/>
            <a:ext cx="2698230" cy="2686987"/>
          </a:xfrm>
          <a:prstGeom prst="ellipse">
            <a:avLst/>
          </a:prstGeom>
          <a:solidFill>
            <a:srgbClr val="9ED08B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9B5581-10B6-6316-6530-89BAB3FD9445}"/>
              </a:ext>
            </a:extLst>
          </p:cNvPr>
          <p:cNvSpPr/>
          <p:nvPr/>
        </p:nvSpPr>
        <p:spPr>
          <a:xfrm>
            <a:off x="2537037" y="4623993"/>
            <a:ext cx="1723869" cy="1588958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33E87-9C78-8633-2E59-2640B66BF837}"/>
              </a:ext>
            </a:extLst>
          </p:cNvPr>
          <p:cNvSpPr txBox="1"/>
          <p:nvPr/>
        </p:nvSpPr>
        <p:spPr>
          <a:xfrm>
            <a:off x="6402003" y="1632499"/>
            <a:ext cx="4490802" cy="91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50" b="1" dirty="0">
                <a:latin typeface="HurmeGeometricSans1 Regular" panose="020B0500020000000000" pitchFamily="34" charset="0"/>
                <a:cs typeface="Cordia New" panose="020B0304020202020204" pitchFamily="34" charset="-34"/>
              </a:rPr>
              <a:t>Artificial Intelligence</a:t>
            </a:r>
            <a:r>
              <a:rPr lang="en-US" sz="2150" b="1" dirty="0">
                <a:latin typeface="Helvetica" pitchFamily="2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(1955)</a:t>
            </a:r>
          </a:p>
          <a:p>
            <a:r>
              <a:rPr lang="en-US" sz="1600" dirty="0">
                <a:latin typeface="Helvetica" pitchFamily="2" charset="0"/>
              </a:rPr>
              <a:t>Umbrella term. Not everyone likes it.</a:t>
            </a:r>
            <a:br>
              <a:rPr lang="en-US" sz="1600" dirty="0">
                <a:latin typeface="Helvetica" pitchFamily="2" charset="0"/>
              </a:rPr>
            </a:br>
            <a:r>
              <a:rPr lang="en-US" sz="1600" dirty="0">
                <a:solidFill>
                  <a:srgbClr val="00B050"/>
                </a:solidFill>
                <a:latin typeface="Helvetica" pitchFamily="2" charset="0"/>
              </a:rPr>
              <a:t>algorithms +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rPr>
              <a:t>computers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98FA3-0EF4-A5A2-1423-07BAB1C389D7}"/>
              </a:ext>
            </a:extLst>
          </p:cNvPr>
          <p:cNvSpPr txBox="1"/>
          <p:nvPr/>
        </p:nvSpPr>
        <p:spPr>
          <a:xfrm>
            <a:off x="6402002" y="2724004"/>
            <a:ext cx="3934191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50" b="1" dirty="0">
                <a:latin typeface="HurmeGeometricSans1 Regular" panose="020B0500020000000000" pitchFamily="34" charset="0"/>
                <a:cs typeface="Cordia New" panose="020B0304020202020204" pitchFamily="34" charset="-34"/>
              </a:rPr>
              <a:t>Machine Learning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(1960)</a:t>
            </a:r>
            <a:br>
              <a:rPr lang="en-US" sz="2200" dirty="0">
                <a:latin typeface="Helvetica" pitchFamily="2" charset="0"/>
              </a:rPr>
            </a:br>
            <a:r>
              <a:rPr lang="en-US" sz="1600" dirty="0">
                <a:solidFill>
                  <a:srgbClr val="00B050"/>
                </a:solidFill>
                <a:latin typeface="Helvetica" pitchFamily="2" charset="0"/>
              </a:rPr>
              <a:t>+ statistics +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rPr>
              <a:t>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AC888-CA47-F432-D5B0-959EF6B44512}"/>
              </a:ext>
            </a:extLst>
          </p:cNvPr>
          <p:cNvSpPr txBox="1"/>
          <p:nvPr/>
        </p:nvSpPr>
        <p:spPr>
          <a:xfrm>
            <a:off x="6402002" y="3604212"/>
            <a:ext cx="5122887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50" b="1" dirty="0">
                <a:latin typeface="HurmeGeometricSans1 Regular" panose="020B0500020000000000" pitchFamily="34" charset="0"/>
                <a:cs typeface="Cordia New" panose="020B0304020202020204" pitchFamily="34" charset="-34"/>
              </a:rPr>
              <a:t>Deep Learning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(2010)</a:t>
            </a:r>
            <a:br>
              <a:rPr lang="en-US" sz="2200" dirty="0">
                <a:latin typeface="Helvetica" pitchFamily="2" charset="0"/>
              </a:rPr>
            </a:br>
            <a:r>
              <a:rPr lang="en-US" sz="1600" dirty="0">
                <a:solidFill>
                  <a:srgbClr val="00B050"/>
                </a:solidFill>
                <a:latin typeface="Helvetica" pitchFamily="2" charset="0"/>
              </a:rPr>
              <a:t>+ neural networks +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rPr>
              <a:t>computing power + lots of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423E0-CFEC-D955-508D-46D5EE64A867}"/>
              </a:ext>
            </a:extLst>
          </p:cNvPr>
          <p:cNvSpPr txBox="1"/>
          <p:nvPr/>
        </p:nvSpPr>
        <p:spPr>
          <a:xfrm>
            <a:off x="6402003" y="4947053"/>
            <a:ext cx="43971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50" b="1" dirty="0">
                <a:latin typeface="HurmeGeometricSans1 Regular" panose="020B0500020000000000" pitchFamily="34" charset="0"/>
                <a:cs typeface="Cordia New" panose="020B0304020202020204" pitchFamily="34" charset="-34"/>
              </a:rPr>
              <a:t>Large Language Models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(2018)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</a:b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rPr>
              <a:t>+ parallel computing + much more data</a:t>
            </a: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2" charset="0"/>
              </a:rPr>
            </a:br>
            <a:r>
              <a:rPr lang="en-US" sz="1600" dirty="0">
                <a:latin typeface="Helvetica" pitchFamily="2" charset="0"/>
              </a:rPr>
              <a:t>(ChatGPT)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55A89-DD38-5EF5-4B5E-1E2FCCB640AF}"/>
              </a:ext>
            </a:extLst>
          </p:cNvPr>
          <p:cNvSpPr txBox="1"/>
          <p:nvPr/>
        </p:nvSpPr>
        <p:spPr>
          <a:xfrm>
            <a:off x="3160064" y="3724632"/>
            <a:ext cx="477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AD0CF9-71CD-D2AE-1C46-8DF87091C130}"/>
              </a:ext>
            </a:extLst>
          </p:cNvPr>
          <p:cNvSpPr txBox="1"/>
          <p:nvPr/>
        </p:nvSpPr>
        <p:spPr>
          <a:xfrm>
            <a:off x="3165220" y="2854868"/>
            <a:ext cx="57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25E79A-2491-E174-313C-67F35D130084}"/>
              </a:ext>
            </a:extLst>
          </p:cNvPr>
          <p:cNvSpPr txBox="1"/>
          <p:nvPr/>
        </p:nvSpPr>
        <p:spPr>
          <a:xfrm>
            <a:off x="3249067" y="1929034"/>
            <a:ext cx="57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0FD003-AE28-E194-1B5B-2B96A20FF072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3824003" y="2090317"/>
            <a:ext cx="2578000" cy="233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9578CB-A6F0-8BC1-8AC0-D73343B562DC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3740156" y="3039534"/>
            <a:ext cx="2661846" cy="191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054702-4194-E382-7D06-17D7D21B5AC1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3637877" y="3909298"/>
            <a:ext cx="2764125" cy="296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FEB94D-B682-22E0-2F76-B51B35ACF9D2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 flipV="1">
            <a:off x="3741948" y="5408718"/>
            <a:ext cx="2660055" cy="287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03A0F9B-C329-5818-9929-27FE122EBFA4}"/>
              </a:ext>
            </a:extLst>
          </p:cNvPr>
          <p:cNvSpPr txBox="1"/>
          <p:nvPr/>
        </p:nvSpPr>
        <p:spPr>
          <a:xfrm>
            <a:off x="3055991" y="5252759"/>
            <a:ext cx="68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427216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C214-AE3C-16E2-2195-273CAA35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FR"/>
              <a:t>What is a language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4A2BD-F7FA-A373-1638-FA753B0365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300" dirty="0"/>
              <a:t>A model that learns the probability of each possible sentence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D3C52-0891-3C21-6573-F1353BF3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1A006-C3C7-7A86-7422-BF36786D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83" y="1382233"/>
            <a:ext cx="8771526" cy="43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11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DBDD-F274-4FAC-58BB-4BA5976F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are language models </a:t>
            </a:r>
            <a:r>
              <a:rPr lang="en-US" i="1" dirty="0"/>
              <a:t>trained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5E53E-8BCB-B2AC-B8EB-154981FB93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stunningly simple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41355-EEAF-6373-145E-795AAA0869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3D75A-BE2D-484B-925B-BF3693E8768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2" descr="Wikipedia Logo : histoire, signification de l'emblème">
            <a:extLst>
              <a:ext uri="{FF2B5EF4-FFF2-40B4-BE49-F238E27FC236}">
                <a16:creationId xmlns:a16="http://schemas.microsoft.com/office/drawing/2014/main" id="{7E49A255-A4B8-2783-F5E0-AE39F028C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565" y="2234449"/>
            <a:ext cx="1683424" cy="94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ddit Logo PNG vector in SVG, PDF, AI, CDR format">
            <a:extLst>
              <a:ext uri="{FF2B5EF4-FFF2-40B4-BE49-F238E27FC236}">
                <a16:creationId xmlns:a16="http://schemas.microsoft.com/office/drawing/2014/main" id="{46548434-6B31-3C51-2DA7-D495B631B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614" y="2023439"/>
            <a:ext cx="1795636" cy="134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CA27A-6803-D8FB-B485-2195970A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1" y="2139901"/>
            <a:ext cx="955123" cy="95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B82E01-BFFC-E795-7D2A-FC8E85765C04}"/>
              </a:ext>
            </a:extLst>
          </p:cNvPr>
          <p:cNvSpPr/>
          <p:nvPr/>
        </p:nvSpPr>
        <p:spPr>
          <a:xfrm>
            <a:off x="960063" y="2036616"/>
            <a:ext cx="4174970" cy="1291192"/>
          </a:xfrm>
          <a:prstGeom prst="roundRect">
            <a:avLst>
              <a:gd name="adj" fmla="val 1205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6932B-90C7-26FD-36E5-3262588E2E1B}"/>
              </a:ext>
            </a:extLst>
          </p:cNvPr>
          <p:cNvSpPr txBox="1"/>
          <p:nvPr/>
        </p:nvSpPr>
        <p:spPr>
          <a:xfrm>
            <a:off x="554465" y="6079711"/>
            <a:ext cx="4124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Arriba parias de la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Tierra</a:t>
            </a:r>
            <a:r>
              <a:rPr lang="en-FR" i="1">
                <a:solidFill>
                  <a:schemeClr val="bg1">
                    <a:lumMod val="75000"/>
                  </a:schemeClr>
                </a:solidFill>
              </a:rPr>
              <a:t> […]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CBD31-1124-4972-C42F-469B01A44760}"/>
              </a:ext>
            </a:extLst>
          </p:cNvPr>
          <p:cNvSpPr txBox="1"/>
          <p:nvPr/>
        </p:nvSpPr>
        <p:spPr>
          <a:xfrm>
            <a:off x="1265055" y="3589342"/>
            <a:ext cx="1030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piedra</a:t>
            </a:r>
            <a:endParaRPr lang="en-FR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D40B5D-C276-4226-A63B-B3816B7F82EB}"/>
              </a:ext>
            </a:extLst>
          </p:cNvPr>
          <p:cNvSpPr/>
          <p:nvPr/>
        </p:nvSpPr>
        <p:spPr>
          <a:xfrm>
            <a:off x="979503" y="4535472"/>
            <a:ext cx="1511156" cy="800219"/>
          </a:xfrm>
          <a:prstGeom prst="roundRect">
            <a:avLst>
              <a:gd name="adj" fmla="val 12054"/>
            </a:avLst>
          </a:prstGeom>
          <a:solidFill>
            <a:schemeClr val="accent4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Neural Network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ED262-A636-562D-A580-9F23A48310FF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768622" y="3958674"/>
            <a:ext cx="11807" cy="4333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C2E6CA-7763-92C1-D591-113D8FECEEA3}"/>
              </a:ext>
            </a:extLst>
          </p:cNvPr>
          <p:cNvCxnSpPr>
            <a:cxnSpLocks/>
          </p:cNvCxnSpPr>
          <p:nvPr/>
        </p:nvCxnSpPr>
        <p:spPr>
          <a:xfrm flipV="1">
            <a:off x="1766190" y="5589986"/>
            <a:ext cx="0" cy="431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FB829D7-3F2B-346E-7F22-99AE0380514B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>
            <a:off x="2295802" y="3774008"/>
            <a:ext cx="194857" cy="1161574"/>
          </a:xfrm>
          <a:prstGeom prst="bentConnector3">
            <a:avLst>
              <a:gd name="adj1" fmla="val 217317"/>
            </a:avLst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3E9B8A-18C0-2761-1227-D72E728A2DB8}"/>
              </a:ext>
            </a:extLst>
          </p:cNvPr>
          <p:cNvSpPr txBox="1"/>
          <p:nvPr/>
        </p:nvSpPr>
        <p:spPr>
          <a:xfrm>
            <a:off x="8393968" y="6079711"/>
            <a:ext cx="3244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Arriba parias de la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Tierra</a:t>
            </a:r>
            <a:r>
              <a:rPr lang="en-FR" i="1">
                <a:solidFill>
                  <a:schemeClr val="bg1">
                    <a:lumMod val="75000"/>
                  </a:schemeClr>
                </a:solidFill>
              </a:rPr>
              <a:t> […]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D5FAE7-46BD-5AF6-14C3-A870F378F78C}"/>
              </a:ext>
            </a:extLst>
          </p:cNvPr>
          <p:cNvSpPr txBox="1"/>
          <p:nvPr/>
        </p:nvSpPr>
        <p:spPr>
          <a:xfrm>
            <a:off x="9233678" y="3589342"/>
            <a:ext cx="1030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Tierra</a:t>
            </a:r>
            <a:endParaRPr lang="en-F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99016CD-A9DB-F570-1305-50C91A72A84F}"/>
              </a:ext>
            </a:extLst>
          </p:cNvPr>
          <p:cNvSpPr/>
          <p:nvPr/>
        </p:nvSpPr>
        <p:spPr>
          <a:xfrm>
            <a:off x="9265742" y="4535472"/>
            <a:ext cx="1145829" cy="800219"/>
          </a:xfrm>
          <a:prstGeom prst="roundRect">
            <a:avLst>
              <a:gd name="adj" fmla="val 12054"/>
            </a:avLst>
          </a:prstGeom>
          <a:solidFill>
            <a:schemeClr val="accent4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Neural Network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FEADA6-ED43-9F3C-2C9D-14BC1239DB7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9749052" y="3958674"/>
            <a:ext cx="0" cy="3594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C95253-127D-C2F8-B36E-9B62D639C7C8}"/>
              </a:ext>
            </a:extLst>
          </p:cNvPr>
          <p:cNvCxnSpPr>
            <a:cxnSpLocks/>
          </p:cNvCxnSpPr>
          <p:nvPr/>
        </p:nvCxnSpPr>
        <p:spPr>
          <a:xfrm flipV="1">
            <a:off x="9737798" y="5595357"/>
            <a:ext cx="0" cy="4264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4E2CDDF-00C9-7001-1F4E-EADD7C338D60}"/>
              </a:ext>
            </a:extLst>
          </p:cNvPr>
          <p:cNvCxnSpPr>
            <a:cxnSpLocks/>
            <a:stCxn id="19" idx="3"/>
            <a:endCxn id="20" idx="3"/>
          </p:cNvCxnSpPr>
          <p:nvPr/>
        </p:nvCxnSpPr>
        <p:spPr>
          <a:xfrm>
            <a:off x="10264425" y="3774008"/>
            <a:ext cx="147146" cy="1161574"/>
          </a:xfrm>
          <a:prstGeom prst="bentConnector3">
            <a:avLst>
              <a:gd name="adj1" fmla="val 25535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75ABA3F-5182-9E49-2DAB-533CF109F2F1}"/>
              </a:ext>
            </a:extLst>
          </p:cNvPr>
          <p:cNvSpPr/>
          <p:nvPr/>
        </p:nvSpPr>
        <p:spPr>
          <a:xfrm>
            <a:off x="2869611" y="3901544"/>
            <a:ext cx="584612" cy="55177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-1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0B511E-E994-9983-7DB0-168A444CDA54}"/>
              </a:ext>
            </a:extLst>
          </p:cNvPr>
          <p:cNvSpPr/>
          <p:nvPr/>
        </p:nvSpPr>
        <p:spPr>
          <a:xfrm>
            <a:off x="10814059" y="3995487"/>
            <a:ext cx="584612" cy="55177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+1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227756E-E09F-B5C7-5936-D4508D079EE8}"/>
              </a:ext>
            </a:extLst>
          </p:cNvPr>
          <p:cNvSpPr/>
          <p:nvPr/>
        </p:nvSpPr>
        <p:spPr>
          <a:xfrm>
            <a:off x="2984794" y="4729921"/>
            <a:ext cx="536612" cy="51260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BA851F5-F0BB-361A-EF3D-68CCBA7BADEB}"/>
              </a:ext>
            </a:extLst>
          </p:cNvPr>
          <p:cNvSpPr/>
          <p:nvPr/>
        </p:nvSpPr>
        <p:spPr>
          <a:xfrm>
            <a:off x="8342096" y="4706108"/>
            <a:ext cx="758382" cy="51260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4A9914A-F8C2-C5A9-F6C2-D17E78C4F9FE}"/>
              </a:ext>
            </a:extLst>
          </p:cNvPr>
          <p:cNvSpPr/>
          <p:nvPr/>
        </p:nvSpPr>
        <p:spPr>
          <a:xfrm>
            <a:off x="3777114" y="4586114"/>
            <a:ext cx="1145829" cy="800219"/>
          </a:xfrm>
          <a:prstGeom prst="roundRect">
            <a:avLst>
              <a:gd name="adj" fmla="val 12054"/>
            </a:avLst>
          </a:prstGeom>
          <a:solidFill>
            <a:schemeClr val="accent4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Neural Network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AB3FC6F-6F71-00C0-41AF-CA5EB484531C}"/>
              </a:ext>
            </a:extLst>
          </p:cNvPr>
          <p:cNvSpPr/>
          <p:nvPr/>
        </p:nvSpPr>
        <p:spPr>
          <a:xfrm>
            <a:off x="6938581" y="4558474"/>
            <a:ext cx="1145829" cy="800219"/>
          </a:xfrm>
          <a:prstGeom prst="roundRect">
            <a:avLst>
              <a:gd name="adj" fmla="val 12054"/>
            </a:avLst>
          </a:prstGeom>
          <a:solidFill>
            <a:schemeClr val="accent4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Neural Network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BFFE9583-87DB-92CC-7C20-4A3AE6595B48}"/>
              </a:ext>
            </a:extLst>
          </p:cNvPr>
          <p:cNvSpPr/>
          <p:nvPr/>
        </p:nvSpPr>
        <p:spPr>
          <a:xfrm>
            <a:off x="5110553" y="4763306"/>
            <a:ext cx="536612" cy="51260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C003D1-E07A-96E6-E1A1-A245FCB9A913}"/>
              </a:ext>
            </a:extLst>
          </p:cNvPr>
          <p:cNvSpPr txBox="1"/>
          <p:nvPr/>
        </p:nvSpPr>
        <p:spPr>
          <a:xfrm>
            <a:off x="5721753" y="4448355"/>
            <a:ext cx="10307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…</a:t>
            </a:r>
            <a:endParaRPr lang="en-FR" sz="4800" b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0A0A66-9851-D66B-10BE-2979AA257B96}"/>
              </a:ext>
            </a:extLst>
          </p:cNvPr>
          <p:cNvSpPr txBox="1"/>
          <p:nvPr/>
        </p:nvSpPr>
        <p:spPr>
          <a:xfrm>
            <a:off x="3747256" y="3674564"/>
            <a:ext cx="5082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Update the network and </a:t>
            </a:r>
          </a:p>
          <a:p>
            <a:pPr algn="ctr"/>
            <a:r>
              <a:rPr lang="en-US" i="1" dirty="0"/>
              <a:t>repeat until error is low </a:t>
            </a:r>
            <a:endParaRPr lang="en-FR" i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B4B697-99EB-EA69-D855-9187F4137BCF}"/>
              </a:ext>
            </a:extLst>
          </p:cNvPr>
          <p:cNvSpPr txBox="1"/>
          <p:nvPr/>
        </p:nvSpPr>
        <p:spPr>
          <a:xfrm>
            <a:off x="960063" y="1706862"/>
            <a:ext cx="37281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/>
              <a:t>Huge corpus of </a:t>
            </a:r>
            <a:r>
              <a:rPr lang="en-US" sz="1500" b="1" i="1" dirty="0"/>
              <a:t>user-generated</a:t>
            </a:r>
            <a:r>
              <a:rPr lang="en-US" sz="1500" b="1" dirty="0"/>
              <a:t> data:</a:t>
            </a:r>
            <a:endParaRPr lang="en-FR" sz="1500" b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6BD361-EF44-0545-FD59-7C8244EF3E8C}"/>
              </a:ext>
            </a:extLst>
          </p:cNvPr>
          <p:cNvSpPr txBox="1"/>
          <p:nvPr/>
        </p:nvSpPr>
        <p:spPr>
          <a:xfrm>
            <a:off x="5497105" y="1746350"/>
            <a:ext cx="555417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500" b="1"/>
            </a:lvl1pPr>
          </a:lstStyle>
          <a:p>
            <a:r>
              <a:rPr lang="en-US" dirty="0"/>
              <a:t>Huge computing power (for big and fast networks):</a:t>
            </a:r>
            <a:endParaRPr lang="en-FR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A4A0114-6495-7B57-317E-C987B528BAB2}"/>
              </a:ext>
            </a:extLst>
          </p:cNvPr>
          <p:cNvSpPr/>
          <p:nvPr/>
        </p:nvSpPr>
        <p:spPr>
          <a:xfrm>
            <a:off x="5480797" y="2060571"/>
            <a:ext cx="5128407" cy="1291192"/>
          </a:xfrm>
          <a:prstGeom prst="roundRect">
            <a:avLst>
              <a:gd name="adj" fmla="val 1205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pic>
        <p:nvPicPr>
          <p:cNvPr id="36" name="Picture 10" descr="NVIDIA MXM GPU cards - Advantech">
            <a:extLst>
              <a:ext uri="{FF2B5EF4-FFF2-40B4-BE49-F238E27FC236}">
                <a16:creationId xmlns:a16="http://schemas.microsoft.com/office/drawing/2014/main" id="{980BB53B-2BD4-C337-3AC1-EE02411C4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999" y="2232685"/>
            <a:ext cx="1708604" cy="95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75DC18-F693-6AAA-13B5-8B85BC0600FA}"/>
              </a:ext>
            </a:extLst>
          </p:cNvPr>
          <p:cNvSpPr txBox="1"/>
          <p:nvPr/>
        </p:nvSpPr>
        <p:spPr>
          <a:xfrm>
            <a:off x="7122744" y="2517391"/>
            <a:ext cx="2797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x 3000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4557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182F4-6C09-FF32-2D72-9BD36EDC8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26FD03-ACDD-1232-5584-B48ED98D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At a given scale, LLMs show emerging properties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92B9C83-3F44-CA6C-CE47-175795B60F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5716" cy="354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 this was a surprise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A48F0F0-C999-E5EA-8196-9C8F2138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2" y="1484625"/>
            <a:ext cx="7189496" cy="477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509F89-7743-8816-C363-14E0BA9DF74F}"/>
              </a:ext>
            </a:extLst>
          </p:cNvPr>
          <p:cNvSpPr/>
          <p:nvPr/>
        </p:nvSpPr>
        <p:spPr>
          <a:xfrm>
            <a:off x="749507" y="4484617"/>
            <a:ext cx="1828801" cy="839329"/>
          </a:xfrm>
          <a:prstGeom prst="roundRect">
            <a:avLst>
              <a:gd name="adj" fmla="val 1205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Autocompletion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48E9B8-596D-1D8B-C653-2795069644D0}"/>
              </a:ext>
            </a:extLst>
          </p:cNvPr>
          <p:cNvSpPr/>
          <p:nvPr/>
        </p:nvSpPr>
        <p:spPr>
          <a:xfrm>
            <a:off x="8349249" y="4348987"/>
            <a:ext cx="2763423" cy="839329"/>
          </a:xfrm>
          <a:prstGeom prst="roundRect">
            <a:avLst>
              <a:gd name="adj" fmla="val 1205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Learn from input examples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476E23-E7B8-5462-914C-E77A352CD5E5}"/>
              </a:ext>
            </a:extLst>
          </p:cNvPr>
          <p:cNvSpPr/>
          <p:nvPr/>
        </p:nvSpPr>
        <p:spPr>
          <a:xfrm>
            <a:off x="8364274" y="3279571"/>
            <a:ext cx="2763423" cy="839329"/>
          </a:xfrm>
          <a:prstGeom prst="roundRect">
            <a:avLst>
              <a:gd name="adj" fmla="val 1205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Perform tasks </a:t>
            </a:r>
            <a:b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</a:br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it has never done before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AE9E08-6642-5185-6DA4-CFF0DA0AB370}"/>
              </a:ext>
            </a:extLst>
          </p:cNvPr>
          <p:cNvSpPr/>
          <p:nvPr/>
        </p:nvSpPr>
        <p:spPr>
          <a:xfrm>
            <a:off x="8389258" y="2203157"/>
            <a:ext cx="2763423" cy="839329"/>
          </a:xfrm>
          <a:prstGeom prst="roundRect">
            <a:avLst>
              <a:gd name="adj" fmla="val 1205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Chat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C8C04D-1010-81EC-FC64-C145E4DC328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78308" y="4904282"/>
            <a:ext cx="226351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B7D68F-E17A-6E38-9D19-988B63947D0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7585021" y="4768652"/>
            <a:ext cx="7642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DFF116-85FC-B9B5-8836-AAC6A4B11CB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585022" y="3699236"/>
            <a:ext cx="77925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DC818DE-494B-89D0-DD37-E97D123ACC0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60038" y="2622822"/>
            <a:ext cx="8292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8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828F-D28C-1E59-A7CD-FB79A2B58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1F43CB-4549-07A2-FE6A-F7B917EEE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It doesn’t mean AI systems will take over the world</a:t>
            </a:r>
            <a:endParaRPr lang="en-FR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F8172C7-8776-EDDB-4F85-423876460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5716" cy="354045"/>
          </a:xfrm>
        </p:spPr>
        <p:txBody>
          <a:bodyPr>
            <a:normAutofit lnSpcReduction="10000"/>
          </a:bodyPr>
          <a:lstStyle/>
          <a:p>
            <a:endParaRPr lang="en-FR"/>
          </a:p>
        </p:txBody>
      </p:sp>
      <p:pic>
        <p:nvPicPr>
          <p:cNvPr id="9" name="Picture 2" descr="HAL 9000 — Wikipédia">
            <a:extLst>
              <a:ext uri="{FF2B5EF4-FFF2-40B4-BE49-F238E27FC236}">
                <a16:creationId xmlns:a16="http://schemas.microsoft.com/office/drawing/2014/main" id="{24A4FB85-DC4A-2486-ACA2-DA0A78AE6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1" y="1826675"/>
            <a:ext cx="1543699" cy="44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Top 10 facts about orangutans | WWF">
            <a:extLst>
              <a:ext uri="{FF2B5EF4-FFF2-40B4-BE49-F238E27FC236}">
                <a16:creationId xmlns:a16="http://schemas.microsoft.com/office/drawing/2014/main" id="{216DF097-FA68-EF09-8931-93D5E0699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199" y="4718054"/>
            <a:ext cx="2342491" cy="1568195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hat is the most dominant animal in the Amazon rainforest? - Quora">
            <a:extLst>
              <a:ext uri="{FF2B5EF4-FFF2-40B4-BE49-F238E27FC236}">
                <a16:creationId xmlns:a16="http://schemas.microsoft.com/office/drawing/2014/main" id="{2A5D4B43-7646-AB7F-B981-9362B13A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51" y="4727428"/>
            <a:ext cx="2342491" cy="155882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184DB7-46E0-D551-0C8A-3DBF5C350D9D}"/>
              </a:ext>
            </a:extLst>
          </p:cNvPr>
          <p:cNvSpPr txBox="1"/>
          <p:nvPr/>
        </p:nvSpPr>
        <p:spPr>
          <a:xfrm>
            <a:off x="3955647" y="3773920"/>
            <a:ext cx="65107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But event if they were </a:t>
            </a:r>
            <a:r>
              <a:rPr lang="en-US" sz="2000" i="1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smarter</a:t>
            </a:r>
            <a:r>
              <a:rPr lang="en-US" sz="2000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they are not social species</a:t>
            </a:r>
            <a:r>
              <a:rPr lang="en-US" sz="2000" b="1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.</a:t>
            </a:r>
            <a:br>
              <a:rPr lang="en-US" sz="2000" b="1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</a:br>
            <a:r>
              <a:rPr lang="en-US" sz="2000" dirty="0">
                <a:solidFill>
                  <a:srgbClr val="FF0000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Dominance</a:t>
            </a:r>
            <a:r>
              <a:rPr lang="en-US" sz="2000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 is a strategy of (some) social species.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3B5E6-40E8-542C-C176-B5498C98008B}"/>
              </a:ext>
            </a:extLst>
          </p:cNvPr>
          <p:cNvSpPr txBox="1"/>
          <p:nvPr/>
        </p:nvSpPr>
        <p:spPr>
          <a:xfrm>
            <a:off x="3975903" y="1668309"/>
            <a:ext cx="60998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AI systems are not that smart </a:t>
            </a:r>
            <a:br>
              <a:rPr lang="en-US" sz="2000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</a:br>
            <a:r>
              <a:rPr lang="en-US" sz="2000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(they just outperform humans in some specialized tasks) </a:t>
            </a:r>
            <a:endParaRPr lang="en-FR" sz="2000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pic>
        <p:nvPicPr>
          <p:cNvPr id="14" name="Picture 18" descr="What does your cat mean by 'miaow'? Let Japan's pet guru Yuki Hattori  explain | Cats | The Guardian">
            <a:extLst>
              <a:ext uri="{FF2B5EF4-FFF2-40B4-BE49-F238E27FC236}">
                <a16:creationId xmlns:a16="http://schemas.microsoft.com/office/drawing/2014/main" id="{2E43F21C-DBDB-A334-384E-7F7549461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96" y="2314640"/>
            <a:ext cx="1968662" cy="118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3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15E52-F596-C81C-7E4B-3849CCA560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 Alberto Lumbreras </a:t>
            </a:r>
            <a:r>
              <a:rPr lang="en-US" dirty="0"/>
              <a:t>| </a:t>
            </a:r>
            <a:fld id="{3633D75A-BE2D-484B-925B-BF3693E8768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86EC21-1A93-D0AA-EBAA-D0668C8D6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But it can get out of control</a:t>
            </a:r>
            <a:endParaRPr lang="en-FR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F223F31-9DEE-1546-7E69-10D42FEA4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5716" cy="354045"/>
          </a:xfrm>
        </p:spPr>
        <p:txBody>
          <a:bodyPr>
            <a:normAutofit lnSpcReduction="10000"/>
          </a:bodyPr>
          <a:lstStyle/>
          <a:p>
            <a:endParaRPr lang="en-FR"/>
          </a:p>
        </p:txBody>
      </p:sp>
      <p:pic>
        <p:nvPicPr>
          <p:cNvPr id="9" name="Picture 6" descr="Almost Everything in “Dr. Strangelove” Was True | The New Yorker">
            <a:extLst>
              <a:ext uri="{FF2B5EF4-FFF2-40B4-BE49-F238E27FC236}">
                <a16:creationId xmlns:a16="http://schemas.microsoft.com/office/drawing/2014/main" id="{8868F90C-60E0-7DBC-2043-442691298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473" y="2458516"/>
            <a:ext cx="4975448" cy="337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6CF759B-4833-A7C9-5803-65A8133E71D7}"/>
              </a:ext>
            </a:extLst>
          </p:cNvPr>
          <p:cNvSpPr/>
          <p:nvPr/>
        </p:nvSpPr>
        <p:spPr>
          <a:xfrm>
            <a:off x="924529" y="4537648"/>
            <a:ext cx="2280213" cy="1199175"/>
          </a:xfrm>
          <a:prstGeom prst="wedgeRoundRectCallout">
            <a:avLst>
              <a:gd name="adj1" fmla="val 174598"/>
              <a:gd name="adj2" fmla="val -110274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Hallucination and lack of factuality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287CA6E-00FD-8BB9-68ED-38C5E81F82EF}"/>
              </a:ext>
            </a:extLst>
          </p:cNvPr>
          <p:cNvSpPr/>
          <p:nvPr/>
        </p:nvSpPr>
        <p:spPr>
          <a:xfrm>
            <a:off x="924528" y="2092335"/>
            <a:ext cx="2280213" cy="732362"/>
          </a:xfrm>
          <a:prstGeom prst="wedgeRoundRectCallout">
            <a:avLst>
              <a:gd name="adj1" fmla="val 169522"/>
              <a:gd name="adj2" fmla="val 152913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Fake news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452F4BDB-833F-BAFE-A137-34B83EEF4C5D}"/>
              </a:ext>
            </a:extLst>
          </p:cNvPr>
          <p:cNvSpPr/>
          <p:nvPr/>
        </p:nvSpPr>
        <p:spPr>
          <a:xfrm>
            <a:off x="8777620" y="1521397"/>
            <a:ext cx="2280213" cy="798955"/>
          </a:xfrm>
          <a:prstGeom prst="wedgeRoundRectCallout">
            <a:avLst>
              <a:gd name="adj1" fmla="val -139108"/>
              <a:gd name="adj2" fmla="val 179827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Biases in decision making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242F74A1-2CBA-92C5-2486-325CA63B7256}"/>
              </a:ext>
            </a:extLst>
          </p:cNvPr>
          <p:cNvSpPr/>
          <p:nvPr/>
        </p:nvSpPr>
        <p:spPr>
          <a:xfrm>
            <a:off x="8980288" y="2905120"/>
            <a:ext cx="2280213" cy="659884"/>
          </a:xfrm>
          <a:prstGeom prst="wedgeRoundRectCallout">
            <a:avLst>
              <a:gd name="adj1" fmla="val -149767"/>
              <a:gd name="adj2" fmla="val 58835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More CO2 emissions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4E31E13-3C8E-6BA2-23D7-66CD69A10101}"/>
              </a:ext>
            </a:extLst>
          </p:cNvPr>
          <p:cNvSpPr/>
          <p:nvPr/>
        </p:nvSpPr>
        <p:spPr>
          <a:xfrm>
            <a:off x="8884161" y="3938061"/>
            <a:ext cx="2280213" cy="1199175"/>
          </a:xfrm>
          <a:prstGeom prst="wedgeRoundRectCallout">
            <a:avLst>
              <a:gd name="adj1" fmla="val -154843"/>
              <a:gd name="adj2" fmla="val -62979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Autonomous IA agents doing unexpected things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B13A581E-5840-D1B9-8D29-0DF8CBA11CE5}"/>
              </a:ext>
            </a:extLst>
          </p:cNvPr>
          <p:cNvSpPr/>
          <p:nvPr/>
        </p:nvSpPr>
        <p:spPr>
          <a:xfrm>
            <a:off x="3815787" y="1554193"/>
            <a:ext cx="2280213" cy="732362"/>
          </a:xfrm>
          <a:prstGeom prst="wedgeRoundRectCallout">
            <a:avLst>
              <a:gd name="adj1" fmla="val 50233"/>
              <a:gd name="adj2" fmla="val 167137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Unemployment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A61D79F-71EA-02E1-ABE2-32885B516024}"/>
              </a:ext>
            </a:extLst>
          </p:cNvPr>
          <p:cNvSpPr/>
          <p:nvPr/>
        </p:nvSpPr>
        <p:spPr>
          <a:xfrm>
            <a:off x="6296703" y="1554193"/>
            <a:ext cx="2280213" cy="732362"/>
          </a:xfrm>
          <a:prstGeom prst="wedgeRoundRectCallout">
            <a:avLst>
              <a:gd name="adj1" fmla="val -41645"/>
              <a:gd name="adj2" fmla="val 162396"/>
              <a:gd name="adj3" fmla="val 16667"/>
            </a:avLst>
          </a:prstGeom>
          <a:solidFill>
            <a:schemeClr val="tx1">
              <a:lumMod val="10000"/>
              <a:lumOff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Increase </a:t>
            </a:r>
            <a:b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</a:br>
            <a:r>
              <a:rPr lang="en-US" dirty="0">
                <a:solidFill>
                  <a:schemeClr val="tx1"/>
                </a:solidFill>
                <a:latin typeface="HurmeGeometricSans1 Regular" panose="020B0500020000000000" pitchFamily="34" charset="0"/>
                <a:cs typeface="Cordia New" panose="020B0304020202020204" pitchFamily="34" charset="-34"/>
              </a:rPr>
              <a:t>North-South gap</a:t>
            </a:r>
            <a:endParaRPr lang="en-FR">
              <a:solidFill>
                <a:schemeClr val="tx1"/>
              </a:solidFill>
              <a:latin typeface="HurmeGeometricSans1 Regular" panose="020B0500020000000000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5671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5A3E-2C72-3389-DBE7-4BF1ED1FC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769" y="1500521"/>
            <a:ext cx="6604886" cy="712567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Challenges and tasks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97ADF-7068-FE40-9A42-A102527E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84" y="3000817"/>
            <a:ext cx="2146300" cy="1854200"/>
          </a:xfrm>
          <a:prstGeom prst="rect">
            <a:avLst/>
          </a:prstGeom>
        </p:spPr>
      </p:pic>
      <p:pic>
        <p:nvPicPr>
          <p:cNvPr id="4" name="Picture 2" descr="Tree Symbol Images - Free Download on Freepik">
            <a:extLst>
              <a:ext uri="{FF2B5EF4-FFF2-40B4-BE49-F238E27FC236}">
                <a16:creationId xmlns:a16="http://schemas.microsoft.com/office/drawing/2014/main" id="{C4D64E3C-5C33-11AE-89EA-C9109D438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880" y="3058141"/>
            <a:ext cx="1918665" cy="191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A83FE4-D04E-E51B-69E5-B73E9CBF1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442" y="3033753"/>
            <a:ext cx="2146300" cy="19674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0905C03-F42C-D2F7-D3AF-B25D14E7B0A8}"/>
              </a:ext>
            </a:extLst>
          </p:cNvPr>
          <p:cNvSpPr txBox="1">
            <a:spLocks/>
          </p:cNvSpPr>
          <p:nvPr/>
        </p:nvSpPr>
        <p:spPr>
          <a:xfrm>
            <a:off x="1439925" y="5001195"/>
            <a:ext cx="2720050" cy="3694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Hurme Geometric Sans 4 Bold" panose="020B0A00020000000000" pitchFamily="34" charset="0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Democratic AI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8F3DC0-7F9F-AF0B-5626-34A289340594}"/>
              </a:ext>
            </a:extLst>
          </p:cNvPr>
          <p:cNvSpPr txBox="1">
            <a:spLocks/>
          </p:cNvSpPr>
          <p:nvPr/>
        </p:nvSpPr>
        <p:spPr>
          <a:xfrm>
            <a:off x="4917994" y="5001195"/>
            <a:ext cx="2720050" cy="3694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urme Geometric Sans 4 Bold" panose="020B0A00020000000000" pitchFamily="34" charset="0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Sustainable 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91B9CC-14F4-8A4B-0E18-332EB7D95A4C}"/>
              </a:ext>
            </a:extLst>
          </p:cNvPr>
          <p:cNvSpPr txBox="1">
            <a:spLocks/>
          </p:cNvSpPr>
          <p:nvPr/>
        </p:nvSpPr>
        <p:spPr>
          <a:xfrm>
            <a:off x="8530541" y="5001195"/>
            <a:ext cx="2720050" cy="3694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Hurme Geometric Sans 4 Bold" panose="020B0A00020000000000" pitchFamily="34" charset="0"/>
                <a:ea typeface="+mj-ea"/>
                <a:cs typeface="Cordia New" panose="020B0304020202020204" pitchFamily="34" charset="-34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Redistributive AI</a:t>
            </a:r>
          </a:p>
        </p:txBody>
      </p:sp>
    </p:spTree>
    <p:extLst>
      <p:ext uri="{BB962C8B-B14F-4D97-AF65-F5344CB8AC3E}">
        <p14:creationId xmlns:p14="http://schemas.microsoft.com/office/powerpoint/2010/main" val="3527494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475E0-C418-57F2-34B5-72A38D99B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33D75A-BE2D-484B-925B-BF3693E8768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5C1075-23CD-183B-116B-6E584D03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75" y="571751"/>
            <a:ext cx="10134599" cy="456437"/>
          </a:xfrm>
        </p:spPr>
        <p:txBody>
          <a:bodyPr>
            <a:normAutofit fontScale="90000"/>
          </a:bodyPr>
          <a:lstStyle/>
          <a:p>
            <a:r>
              <a:rPr lang="en-US" dirty="0"/>
              <a:t>Democratic AI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D5825A-590A-7CD0-3B42-2D3C2F6707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1" y="1028188"/>
            <a:ext cx="10135716" cy="354045"/>
          </a:xfrm>
        </p:spPr>
        <p:txBody>
          <a:bodyPr>
            <a:normAutofit fontScale="92500" lnSpcReduction="10000"/>
          </a:bodyPr>
          <a:lstStyle/>
          <a:p>
            <a:r>
              <a:rPr lang="en-US" sz="2300" dirty="0"/>
              <a:t>Why (1): To reduce and control bias and discrimination</a:t>
            </a:r>
          </a:p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8B58D42-3EF3-7D1E-CB48-F2B5497510A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91410" y="1932268"/>
            <a:ext cx="5754064" cy="845655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/>
              <a:t>composition of the training dataset </a:t>
            </a:r>
            <a:br>
              <a:rPr lang="en-US" sz="2000" dirty="0"/>
            </a:br>
            <a:r>
              <a:rPr lang="en-US" sz="2000" dirty="0"/>
              <a:t>has a huge effect in the model outputs</a:t>
            </a:r>
          </a:p>
        </p:txBody>
      </p:sp>
      <p:pic>
        <p:nvPicPr>
          <p:cNvPr id="12" name="Picture 8" descr="Top 10 LLM Training Datasets – It's Money Laundering for Copyrighted Data!  – Be on the Right Side of Change">
            <a:extLst>
              <a:ext uri="{FF2B5EF4-FFF2-40B4-BE49-F238E27FC236}">
                <a16:creationId xmlns:a16="http://schemas.microsoft.com/office/drawing/2014/main" id="{A6716673-05A1-8F80-7437-8E6C4AA93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58" y="3029922"/>
            <a:ext cx="55157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E7101E9-FE8B-B3CD-266B-FCE93AA5156C}"/>
              </a:ext>
            </a:extLst>
          </p:cNvPr>
          <p:cNvSpPr txBox="1">
            <a:spLocks/>
          </p:cNvSpPr>
          <p:nvPr/>
        </p:nvSpPr>
        <p:spPr>
          <a:xfrm>
            <a:off x="8313468" y="914079"/>
            <a:ext cx="2752737" cy="582264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1pPr>
            <a:lvl2pPr marL="457189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2pPr>
            <a:lvl3pPr marL="914377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3pPr>
            <a:lvl4pPr marL="1371566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4pPr>
            <a:lvl5pPr marL="1828754" indent="0" algn="l" defTabSz="914377" rtl="0" eaLnBrk="1" latinLnBrk="0" hangingPunct="1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HurmeGeometricSans1 Regular" panose="020B0500020000000000" pitchFamily="34" charset="0"/>
                <a:ea typeface="+mn-ea"/>
                <a:cs typeface="Cordia New" panose="020B0304020202020204" pitchFamily="34" charset="-34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COMPAS software was used to</a:t>
            </a:r>
            <a:br>
              <a:rPr lang="en-US" dirty="0"/>
            </a:br>
            <a:r>
              <a:rPr lang="en-US" dirty="0"/>
              <a:t>guide judges in the US</a:t>
            </a:r>
          </a:p>
          <a:p>
            <a:endParaRPr lang="en-US" dirty="0"/>
          </a:p>
        </p:txBody>
      </p:sp>
      <p:pic>
        <p:nvPicPr>
          <p:cNvPr id="14" name="Picture 2" descr="What Is Bias in Machine Learning? [Real-World Examples]">
            <a:extLst>
              <a:ext uri="{FF2B5EF4-FFF2-40B4-BE49-F238E27FC236}">
                <a16:creationId xmlns:a16="http://schemas.microsoft.com/office/drawing/2014/main" id="{E974EA2F-4CC6-E16B-05E3-7C585B2F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106" y="1382233"/>
            <a:ext cx="3655669" cy="54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9090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iteo Master Sales 2021 - Sunrise">
  <a:themeElements>
    <a:clrScheme name="Criteo Core 2021">
      <a:dk1>
        <a:srgbClr val="2A2E33"/>
      </a:dk1>
      <a:lt1>
        <a:srgbClr val="FFFFFF"/>
      </a:lt1>
      <a:dk2>
        <a:srgbClr val="FE5000"/>
      </a:dk2>
      <a:lt2>
        <a:srgbClr val="F8F9FB"/>
      </a:lt2>
      <a:accent1>
        <a:srgbClr val="5D0054"/>
      </a:accent1>
      <a:accent2>
        <a:srgbClr val="006CD6"/>
      </a:accent2>
      <a:accent3>
        <a:srgbClr val="D1D5E6"/>
      </a:accent3>
      <a:accent4>
        <a:srgbClr val="FFEDCC"/>
      </a:accent4>
      <a:accent5>
        <a:srgbClr val="DEF9BB"/>
      </a:accent5>
      <a:accent6>
        <a:srgbClr val="130183"/>
      </a:accent6>
      <a:hlink>
        <a:srgbClr val="FE5000"/>
      </a:hlink>
      <a:folHlink>
        <a:srgbClr val="727983"/>
      </a:folHlink>
    </a:clrScheme>
    <a:fontScheme name="Criteo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F68926"/>
            </a:gs>
            <a:gs pos="100000">
              <a:srgbClr val="F26333"/>
            </a:gs>
          </a:gsLst>
          <a:lin ang="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riteo-Deck-2023" id="{CFA873C8-9A2C-5F4A-A790-26D16195FBB6}" vid="{9DFA8C90-273E-2148-85BC-22B0AE116AF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032AA29-7AFC-344F-9242-4AB4F59D4EF3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0fbab11-d6ff-4826-9339-e14db144c4e8">
      <UserInfo>
        <DisplayName>Kelsey Wahl</DisplayName>
        <AccountId>57</AccountId>
        <AccountType/>
      </UserInfo>
      <UserInfo>
        <DisplayName>Simon Paul</DisplayName>
        <AccountId>183</AccountId>
        <AccountType/>
      </UserInfo>
      <UserInfo>
        <DisplayName>Jack Gudgin</DisplayName>
        <AccountId>184</AccountId>
        <AccountType/>
      </UserInfo>
      <UserInfo>
        <DisplayName>Emma Routledge</DisplayName>
        <AccountId>185</AccountId>
        <AccountType/>
      </UserInfo>
      <UserInfo>
        <DisplayName>Kevin Matthys</DisplayName>
        <AccountId>196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1D4C1BB470CB409830BF5F910AF911" ma:contentTypeVersion="4" ma:contentTypeDescription="Create a new document." ma:contentTypeScope="" ma:versionID="02c1727c3877a940443dbfbff1b09781">
  <xsd:schema xmlns:xsd="http://www.w3.org/2001/XMLSchema" xmlns:xs="http://www.w3.org/2001/XMLSchema" xmlns:p="http://schemas.microsoft.com/office/2006/metadata/properties" xmlns:ns2="fd182274-fa79-490a-b575-4edd8cd81536" xmlns:ns3="e0fbab11-d6ff-4826-9339-e14db144c4e8" targetNamespace="http://schemas.microsoft.com/office/2006/metadata/properties" ma:root="true" ma:fieldsID="cec1e996a8ffdaf7956f37867d2f4421" ns2:_="" ns3:_="">
    <xsd:import namespace="fd182274-fa79-490a-b575-4edd8cd81536"/>
    <xsd:import namespace="e0fbab11-d6ff-4826-9339-e14db144c4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182274-fa79-490a-b575-4edd8cd815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fbab11-d6ff-4826-9339-e14db144c4e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395926-F42B-43E7-BA88-75BEFA228391}">
  <ds:schemaRefs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fd182274-fa79-490a-b575-4edd8cd81536"/>
    <ds:schemaRef ds:uri="http://www.w3.org/XML/1998/namespace"/>
    <ds:schemaRef ds:uri="e0fbab11-d6ff-4826-9339-e14db144c4e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CDEC45B-9DEE-4114-81EF-A4DA15EAB2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DBEEBE-382B-41D0-99FC-EF846AD496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182274-fa79-490a-b575-4edd8cd81536"/>
    <ds:schemaRef ds:uri="e0fbab11-d6ff-4826-9339-e14db144c4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Criteo Master Sales 2021 - Sunrise</Template>
  <TotalTime>59161</TotalTime>
  <Words>860</Words>
  <Application>Microsoft Macintosh PowerPoint</Application>
  <PresentationFormat>Widescreen</PresentationFormat>
  <Paragraphs>128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Century Gothic</vt:lpstr>
      <vt:lpstr>Helvetica</vt:lpstr>
      <vt:lpstr>Hurme Geometric Sans 4 Bold</vt:lpstr>
      <vt:lpstr>HurmeGeometricSans1 Regular</vt:lpstr>
      <vt:lpstr>HurmeGeometricSans1 SemiBold</vt:lpstr>
      <vt:lpstr>Verdana</vt:lpstr>
      <vt:lpstr>Criteo Master Sales 2021 - Sunrise</vt:lpstr>
      <vt:lpstr>Custom Design</vt:lpstr>
      <vt:lpstr>think-cell Slide</vt:lpstr>
      <vt:lpstr>PowerPoint Presentation</vt:lpstr>
      <vt:lpstr>What is AI?</vt:lpstr>
      <vt:lpstr>What is a language model</vt:lpstr>
      <vt:lpstr>How are language models trained</vt:lpstr>
      <vt:lpstr>At a given scale, LLMs show emerging properties</vt:lpstr>
      <vt:lpstr>It doesn’t mean AI systems will take over the world</vt:lpstr>
      <vt:lpstr>But it can get out of control</vt:lpstr>
      <vt:lpstr>Challenges and tasks</vt:lpstr>
      <vt:lpstr>Democratic AI</vt:lpstr>
      <vt:lpstr>Democratic AI</vt:lpstr>
      <vt:lpstr>Democratic AI</vt:lpstr>
      <vt:lpstr>Democratic AI</vt:lpstr>
      <vt:lpstr>Democratic AI</vt:lpstr>
      <vt:lpstr>Sustainable AI</vt:lpstr>
      <vt:lpstr>Sustainable AI</vt:lpstr>
      <vt:lpstr>Sustainable AI</vt:lpstr>
      <vt:lpstr>Redistributive AI</vt:lpstr>
      <vt:lpstr>Redistributive 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for publisher-ad alignment </dc:title>
  <dc:creator>Alberto Lumbreras</dc:creator>
  <cp:lastModifiedBy>Alberto Lumbreras</cp:lastModifiedBy>
  <cp:revision>215</cp:revision>
  <cp:lastPrinted>2023-02-27T10:15:52Z</cp:lastPrinted>
  <dcterms:created xsi:type="dcterms:W3CDTF">2023-03-27T14:38:26Z</dcterms:created>
  <dcterms:modified xsi:type="dcterms:W3CDTF">2024-07-15T03:19:05Z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0x0101009A1D4C1BB470CB409830BF5F910AF911</vt:lpwstr>
  </property>
  <property fmtid="{D5CDD505-2E9C-101B-9397-08002B2CF9AE}" pid="3" name="ComplianceAssetId">
    <vt:lpwstr/>
  </property>
  <property fmtid="{D5CDD505-2E9C-101B-9397-08002B2CF9AE}" pid="4" name="_ExtendedDescription">
    <vt:lpwstr/>
  </property>
</Properties>
</file>